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3" r:id="rId8"/>
    <p:sldId id="264" r:id="rId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C9"/>
    <a:srgbClr val="37E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pt-BR"/>
          </a:p>
        </p:txBody>
      </p:sp>
      <p:sp>
        <p:nvSpPr>
          <p:cNvPr id="4" name="Marcador de fecha 3"/>
          <p:cNvSpPr>
            <a:spLocks noGrp="1"/>
          </p:cNvSpPr>
          <p:nvPr>
            <p:ph type="dt" sz="half" idx="10"/>
          </p:nvPr>
        </p:nvSpPr>
        <p:spPr/>
        <p:txBody>
          <a:bodyPr/>
          <a:lstStyle/>
          <a:p>
            <a:fld id="{70479C88-3075-488B-A941-F8383F90668F}" type="datetimeFigureOut">
              <a:rPr lang="pt-BR" smtClean="0"/>
              <a:t>23/10/2015</a:t>
            </a:fld>
            <a:endParaRPr lang="pt-BR"/>
          </a:p>
        </p:txBody>
      </p:sp>
      <p:sp>
        <p:nvSpPr>
          <p:cNvPr id="5" name="Marcador de pie de página 4"/>
          <p:cNvSpPr>
            <a:spLocks noGrp="1"/>
          </p:cNvSpPr>
          <p:nvPr>
            <p:ph type="ftr" sz="quarter" idx="11"/>
          </p:nvPr>
        </p:nvSpPr>
        <p:spPr/>
        <p:txBody>
          <a:bodyPr/>
          <a:lstStyle/>
          <a:p>
            <a:endParaRPr lang="pt-BR"/>
          </a:p>
        </p:txBody>
      </p:sp>
      <p:sp>
        <p:nvSpPr>
          <p:cNvPr id="6" name="Marcador de número de diapositiva 5"/>
          <p:cNvSpPr>
            <a:spLocks noGrp="1"/>
          </p:cNvSpPr>
          <p:nvPr>
            <p:ph type="sldNum" sz="quarter" idx="12"/>
          </p:nvPr>
        </p:nvSpPr>
        <p:spPr/>
        <p:txBody>
          <a:bodyPr/>
          <a:lstStyle/>
          <a:p>
            <a:fld id="{8FD50D48-833F-48A1-806B-BAF9A3073FE3}" type="slidenum">
              <a:rPr lang="pt-BR" smtClean="0"/>
              <a:t>‹nº›</a:t>
            </a:fld>
            <a:endParaRPr lang="pt-BR"/>
          </a:p>
        </p:txBody>
      </p:sp>
    </p:spTree>
    <p:extLst>
      <p:ext uri="{BB962C8B-B14F-4D97-AF65-F5344CB8AC3E}">
        <p14:creationId xmlns:p14="http://schemas.microsoft.com/office/powerpoint/2010/main" val="412081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pt-B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pt-BR"/>
          </a:p>
        </p:txBody>
      </p:sp>
      <p:sp>
        <p:nvSpPr>
          <p:cNvPr id="4" name="Marcador de fecha 3"/>
          <p:cNvSpPr>
            <a:spLocks noGrp="1"/>
          </p:cNvSpPr>
          <p:nvPr>
            <p:ph type="dt" sz="half" idx="10"/>
          </p:nvPr>
        </p:nvSpPr>
        <p:spPr/>
        <p:txBody>
          <a:bodyPr/>
          <a:lstStyle/>
          <a:p>
            <a:fld id="{70479C88-3075-488B-A941-F8383F90668F}" type="datetimeFigureOut">
              <a:rPr lang="pt-BR" smtClean="0"/>
              <a:t>23/10/2015</a:t>
            </a:fld>
            <a:endParaRPr lang="pt-BR"/>
          </a:p>
        </p:txBody>
      </p:sp>
      <p:sp>
        <p:nvSpPr>
          <p:cNvPr id="5" name="Marcador de pie de página 4"/>
          <p:cNvSpPr>
            <a:spLocks noGrp="1"/>
          </p:cNvSpPr>
          <p:nvPr>
            <p:ph type="ftr" sz="quarter" idx="11"/>
          </p:nvPr>
        </p:nvSpPr>
        <p:spPr/>
        <p:txBody>
          <a:bodyPr/>
          <a:lstStyle/>
          <a:p>
            <a:endParaRPr lang="pt-BR"/>
          </a:p>
        </p:txBody>
      </p:sp>
      <p:sp>
        <p:nvSpPr>
          <p:cNvPr id="6" name="Marcador de número de diapositiva 5"/>
          <p:cNvSpPr>
            <a:spLocks noGrp="1"/>
          </p:cNvSpPr>
          <p:nvPr>
            <p:ph type="sldNum" sz="quarter" idx="12"/>
          </p:nvPr>
        </p:nvSpPr>
        <p:spPr/>
        <p:txBody>
          <a:bodyPr/>
          <a:lstStyle/>
          <a:p>
            <a:fld id="{8FD50D48-833F-48A1-806B-BAF9A3073FE3}" type="slidenum">
              <a:rPr lang="pt-BR" smtClean="0"/>
              <a:t>‹nº›</a:t>
            </a:fld>
            <a:endParaRPr lang="pt-BR"/>
          </a:p>
        </p:txBody>
      </p:sp>
    </p:spTree>
    <p:extLst>
      <p:ext uri="{BB962C8B-B14F-4D97-AF65-F5344CB8AC3E}">
        <p14:creationId xmlns:p14="http://schemas.microsoft.com/office/powerpoint/2010/main" val="357511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pt-B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pt-BR"/>
          </a:p>
        </p:txBody>
      </p:sp>
      <p:sp>
        <p:nvSpPr>
          <p:cNvPr id="4" name="Marcador de fecha 3"/>
          <p:cNvSpPr>
            <a:spLocks noGrp="1"/>
          </p:cNvSpPr>
          <p:nvPr>
            <p:ph type="dt" sz="half" idx="10"/>
          </p:nvPr>
        </p:nvSpPr>
        <p:spPr/>
        <p:txBody>
          <a:bodyPr/>
          <a:lstStyle/>
          <a:p>
            <a:fld id="{70479C88-3075-488B-A941-F8383F90668F}" type="datetimeFigureOut">
              <a:rPr lang="pt-BR" smtClean="0"/>
              <a:t>23/10/2015</a:t>
            </a:fld>
            <a:endParaRPr lang="pt-BR"/>
          </a:p>
        </p:txBody>
      </p:sp>
      <p:sp>
        <p:nvSpPr>
          <p:cNvPr id="5" name="Marcador de pie de página 4"/>
          <p:cNvSpPr>
            <a:spLocks noGrp="1"/>
          </p:cNvSpPr>
          <p:nvPr>
            <p:ph type="ftr" sz="quarter" idx="11"/>
          </p:nvPr>
        </p:nvSpPr>
        <p:spPr/>
        <p:txBody>
          <a:bodyPr/>
          <a:lstStyle/>
          <a:p>
            <a:endParaRPr lang="pt-BR"/>
          </a:p>
        </p:txBody>
      </p:sp>
      <p:sp>
        <p:nvSpPr>
          <p:cNvPr id="6" name="Marcador de número de diapositiva 5"/>
          <p:cNvSpPr>
            <a:spLocks noGrp="1"/>
          </p:cNvSpPr>
          <p:nvPr>
            <p:ph type="sldNum" sz="quarter" idx="12"/>
          </p:nvPr>
        </p:nvSpPr>
        <p:spPr/>
        <p:txBody>
          <a:bodyPr/>
          <a:lstStyle/>
          <a:p>
            <a:fld id="{8FD50D48-833F-48A1-806B-BAF9A3073FE3}" type="slidenum">
              <a:rPr lang="pt-BR" smtClean="0"/>
              <a:t>‹nº›</a:t>
            </a:fld>
            <a:endParaRPr lang="pt-BR"/>
          </a:p>
        </p:txBody>
      </p:sp>
    </p:spTree>
    <p:extLst>
      <p:ext uri="{BB962C8B-B14F-4D97-AF65-F5344CB8AC3E}">
        <p14:creationId xmlns:p14="http://schemas.microsoft.com/office/powerpoint/2010/main" val="172959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pt-B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pt-BR"/>
          </a:p>
        </p:txBody>
      </p:sp>
      <p:sp>
        <p:nvSpPr>
          <p:cNvPr id="4" name="Marcador de fecha 3"/>
          <p:cNvSpPr>
            <a:spLocks noGrp="1"/>
          </p:cNvSpPr>
          <p:nvPr>
            <p:ph type="dt" sz="half" idx="10"/>
          </p:nvPr>
        </p:nvSpPr>
        <p:spPr/>
        <p:txBody>
          <a:bodyPr/>
          <a:lstStyle/>
          <a:p>
            <a:fld id="{70479C88-3075-488B-A941-F8383F90668F}" type="datetimeFigureOut">
              <a:rPr lang="pt-BR" smtClean="0"/>
              <a:t>23/10/2015</a:t>
            </a:fld>
            <a:endParaRPr lang="pt-BR"/>
          </a:p>
        </p:txBody>
      </p:sp>
      <p:sp>
        <p:nvSpPr>
          <p:cNvPr id="5" name="Marcador de pie de página 4"/>
          <p:cNvSpPr>
            <a:spLocks noGrp="1"/>
          </p:cNvSpPr>
          <p:nvPr>
            <p:ph type="ftr" sz="quarter" idx="11"/>
          </p:nvPr>
        </p:nvSpPr>
        <p:spPr/>
        <p:txBody>
          <a:bodyPr/>
          <a:lstStyle/>
          <a:p>
            <a:endParaRPr lang="pt-BR"/>
          </a:p>
        </p:txBody>
      </p:sp>
      <p:sp>
        <p:nvSpPr>
          <p:cNvPr id="6" name="Marcador de número de diapositiva 5"/>
          <p:cNvSpPr>
            <a:spLocks noGrp="1"/>
          </p:cNvSpPr>
          <p:nvPr>
            <p:ph type="sldNum" sz="quarter" idx="12"/>
          </p:nvPr>
        </p:nvSpPr>
        <p:spPr/>
        <p:txBody>
          <a:bodyPr/>
          <a:lstStyle/>
          <a:p>
            <a:fld id="{8FD50D48-833F-48A1-806B-BAF9A3073FE3}" type="slidenum">
              <a:rPr lang="pt-BR" smtClean="0"/>
              <a:t>‹nº›</a:t>
            </a:fld>
            <a:endParaRPr lang="pt-BR"/>
          </a:p>
        </p:txBody>
      </p:sp>
    </p:spTree>
    <p:extLst>
      <p:ext uri="{BB962C8B-B14F-4D97-AF65-F5344CB8AC3E}">
        <p14:creationId xmlns:p14="http://schemas.microsoft.com/office/powerpoint/2010/main" val="340714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pt-B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0479C88-3075-488B-A941-F8383F90668F}" type="datetimeFigureOut">
              <a:rPr lang="pt-BR" smtClean="0"/>
              <a:t>23/10/2015</a:t>
            </a:fld>
            <a:endParaRPr lang="pt-BR"/>
          </a:p>
        </p:txBody>
      </p:sp>
      <p:sp>
        <p:nvSpPr>
          <p:cNvPr id="5" name="Marcador de pie de página 4"/>
          <p:cNvSpPr>
            <a:spLocks noGrp="1"/>
          </p:cNvSpPr>
          <p:nvPr>
            <p:ph type="ftr" sz="quarter" idx="11"/>
          </p:nvPr>
        </p:nvSpPr>
        <p:spPr/>
        <p:txBody>
          <a:bodyPr/>
          <a:lstStyle/>
          <a:p>
            <a:endParaRPr lang="pt-BR"/>
          </a:p>
        </p:txBody>
      </p:sp>
      <p:sp>
        <p:nvSpPr>
          <p:cNvPr id="6" name="Marcador de número de diapositiva 5"/>
          <p:cNvSpPr>
            <a:spLocks noGrp="1"/>
          </p:cNvSpPr>
          <p:nvPr>
            <p:ph type="sldNum" sz="quarter" idx="12"/>
          </p:nvPr>
        </p:nvSpPr>
        <p:spPr/>
        <p:txBody>
          <a:bodyPr/>
          <a:lstStyle/>
          <a:p>
            <a:fld id="{8FD50D48-833F-48A1-806B-BAF9A3073FE3}" type="slidenum">
              <a:rPr lang="pt-BR" smtClean="0"/>
              <a:t>‹nº›</a:t>
            </a:fld>
            <a:endParaRPr lang="pt-BR"/>
          </a:p>
        </p:txBody>
      </p:sp>
    </p:spTree>
    <p:extLst>
      <p:ext uri="{BB962C8B-B14F-4D97-AF65-F5344CB8AC3E}">
        <p14:creationId xmlns:p14="http://schemas.microsoft.com/office/powerpoint/2010/main" val="241923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pt-B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pt-B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pt-BR"/>
          </a:p>
        </p:txBody>
      </p:sp>
      <p:sp>
        <p:nvSpPr>
          <p:cNvPr id="5" name="Marcador de fecha 4"/>
          <p:cNvSpPr>
            <a:spLocks noGrp="1"/>
          </p:cNvSpPr>
          <p:nvPr>
            <p:ph type="dt" sz="half" idx="10"/>
          </p:nvPr>
        </p:nvSpPr>
        <p:spPr/>
        <p:txBody>
          <a:bodyPr/>
          <a:lstStyle/>
          <a:p>
            <a:fld id="{70479C88-3075-488B-A941-F8383F90668F}" type="datetimeFigureOut">
              <a:rPr lang="pt-BR" smtClean="0"/>
              <a:t>23/10/2015</a:t>
            </a:fld>
            <a:endParaRPr lang="pt-BR"/>
          </a:p>
        </p:txBody>
      </p:sp>
      <p:sp>
        <p:nvSpPr>
          <p:cNvPr id="6" name="Marcador de pie de página 5"/>
          <p:cNvSpPr>
            <a:spLocks noGrp="1"/>
          </p:cNvSpPr>
          <p:nvPr>
            <p:ph type="ftr" sz="quarter" idx="11"/>
          </p:nvPr>
        </p:nvSpPr>
        <p:spPr/>
        <p:txBody>
          <a:bodyPr/>
          <a:lstStyle/>
          <a:p>
            <a:endParaRPr lang="pt-BR"/>
          </a:p>
        </p:txBody>
      </p:sp>
      <p:sp>
        <p:nvSpPr>
          <p:cNvPr id="7" name="Marcador de número de diapositiva 6"/>
          <p:cNvSpPr>
            <a:spLocks noGrp="1"/>
          </p:cNvSpPr>
          <p:nvPr>
            <p:ph type="sldNum" sz="quarter" idx="12"/>
          </p:nvPr>
        </p:nvSpPr>
        <p:spPr/>
        <p:txBody>
          <a:bodyPr/>
          <a:lstStyle/>
          <a:p>
            <a:fld id="{8FD50D48-833F-48A1-806B-BAF9A3073FE3}" type="slidenum">
              <a:rPr lang="pt-BR" smtClean="0"/>
              <a:t>‹nº›</a:t>
            </a:fld>
            <a:endParaRPr lang="pt-BR"/>
          </a:p>
        </p:txBody>
      </p:sp>
    </p:spTree>
    <p:extLst>
      <p:ext uri="{BB962C8B-B14F-4D97-AF65-F5344CB8AC3E}">
        <p14:creationId xmlns:p14="http://schemas.microsoft.com/office/powerpoint/2010/main" val="24857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pt-B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pt-B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pt-BR"/>
          </a:p>
        </p:txBody>
      </p:sp>
      <p:sp>
        <p:nvSpPr>
          <p:cNvPr id="7" name="Marcador de fecha 6"/>
          <p:cNvSpPr>
            <a:spLocks noGrp="1"/>
          </p:cNvSpPr>
          <p:nvPr>
            <p:ph type="dt" sz="half" idx="10"/>
          </p:nvPr>
        </p:nvSpPr>
        <p:spPr/>
        <p:txBody>
          <a:bodyPr/>
          <a:lstStyle/>
          <a:p>
            <a:fld id="{70479C88-3075-488B-A941-F8383F90668F}" type="datetimeFigureOut">
              <a:rPr lang="pt-BR" smtClean="0"/>
              <a:t>23/10/2015</a:t>
            </a:fld>
            <a:endParaRPr lang="pt-BR"/>
          </a:p>
        </p:txBody>
      </p:sp>
      <p:sp>
        <p:nvSpPr>
          <p:cNvPr id="8" name="Marcador de pie de página 7"/>
          <p:cNvSpPr>
            <a:spLocks noGrp="1"/>
          </p:cNvSpPr>
          <p:nvPr>
            <p:ph type="ftr" sz="quarter" idx="11"/>
          </p:nvPr>
        </p:nvSpPr>
        <p:spPr/>
        <p:txBody>
          <a:bodyPr/>
          <a:lstStyle/>
          <a:p>
            <a:endParaRPr lang="pt-BR"/>
          </a:p>
        </p:txBody>
      </p:sp>
      <p:sp>
        <p:nvSpPr>
          <p:cNvPr id="9" name="Marcador de número de diapositiva 8"/>
          <p:cNvSpPr>
            <a:spLocks noGrp="1"/>
          </p:cNvSpPr>
          <p:nvPr>
            <p:ph type="sldNum" sz="quarter" idx="12"/>
          </p:nvPr>
        </p:nvSpPr>
        <p:spPr/>
        <p:txBody>
          <a:bodyPr/>
          <a:lstStyle/>
          <a:p>
            <a:fld id="{8FD50D48-833F-48A1-806B-BAF9A3073FE3}" type="slidenum">
              <a:rPr lang="pt-BR" smtClean="0"/>
              <a:t>‹nº›</a:t>
            </a:fld>
            <a:endParaRPr lang="pt-BR"/>
          </a:p>
        </p:txBody>
      </p:sp>
    </p:spTree>
    <p:extLst>
      <p:ext uri="{BB962C8B-B14F-4D97-AF65-F5344CB8AC3E}">
        <p14:creationId xmlns:p14="http://schemas.microsoft.com/office/powerpoint/2010/main" val="254380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pt-BR"/>
          </a:p>
        </p:txBody>
      </p:sp>
      <p:sp>
        <p:nvSpPr>
          <p:cNvPr id="3" name="Marcador de fecha 2"/>
          <p:cNvSpPr>
            <a:spLocks noGrp="1"/>
          </p:cNvSpPr>
          <p:nvPr>
            <p:ph type="dt" sz="half" idx="10"/>
          </p:nvPr>
        </p:nvSpPr>
        <p:spPr/>
        <p:txBody>
          <a:bodyPr/>
          <a:lstStyle/>
          <a:p>
            <a:fld id="{70479C88-3075-488B-A941-F8383F90668F}" type="datetimeFigureOut">
              <a:rPr lang="pt-BR" smtClean="0"/>
              <a:t>23/10/2015</a:t>
            </a:fld>
            <a:endParaRPr lang="pt-BR"/>
          </a:p>
        </p:txBody>
      </p:sp>
      <p:sp>
        <p:nvSpPr>
          <p:cNvPr id="4" name="Marcador de pie de página 3"/>
          <p:cNvSpPr>
            <a:spLocks noGrp="1"/>
          </p:cNvSpPr>
          <p:nvPr>
            <p:ph type="ftr" sz="quarter" idx="11"/>
          </p:nvPr>
        </p:nvSpPr>
        <p:spPr/>
        <p:txBody>
          <a:bodyPr/>
          <a:lstStyle/>
          <a:p>
            <a:endParaRPr lang="pt-BR"/>
          </a:p>
        </p:txBody>
      </p:sp>
      <p:sp>
        <p:nvSpPr>
          <p:cNvPr id="5" name="Marcador de número de diapositiva 4"/>
          <p:cNvSpPr>
            <a:spLocks noGrp="1"/>
          </p:cNvSpPr>
          <p:nvPr>
            <p:ph type="sldNum" sz="quarter" idx="12"/>
          </p:nvPr>
        </p:nvSpPr>
        <p:spPr/>
        <p:txBody>
          <a:bodyPr/>
          <a:lstStyle/>
          <a:p>
            <a:fld id="{8FD50D48-833F-48A1-806B-BAF9A3073FE3}" type="slidenum">
              <a:rPr lang="pt-BR" smtClean="0"/>
              <a:t>‹nº›</a:t>
            </a:fld>
            <a:endParaRPr lang="pt-BR"/>
          </a:p>
        </p:txBody>
      </p:sp>
    </p:spTree>
    <p:extLst>
      <p:ext uri="{BB962C8B-B14F-4D97-AF65-F5344CB8AC3E}">
        <p14:creationId xmlns:p14="http://schemas.microsoft.com/office/powerpoint/2010/main" val="380109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0479C88-3075-488B-A941-F8383F90668F}" type="datetimeFigureOut">
              <a:rPr lang="pt-BR" smtClean="0"/>
              <a:t>23/10/2015</a:t>
            </a:fld>
            <a:endParaRPr lang="pt-BR"/>
          </a:p>
        </p:txBody>
      </p:sp>
      <p:sp>
        <p:nvSpPr>
          <p:cNvPr id="3" name="Marcador de pie de página 2"/>
          <p:cNvSpPr>
            <a:spLocks noGrp="1"/>
          </p:cNvSpPr>
          <p:nvPr>
            <p:ph type="ftr" sz="quarter" idx="11"/>
          </p:nvPr>
        </p:nvSpPr>
        <p:spPr/>
        <p:txBody>
          <a:bodyPr/>
          <a:lstStyle/>
          <a:p>
            <a:endParaRPr lang="pt-BR"/>
          </a:p>
        </p:txBody>
      </p:sp>
      <p:sp>
        <p:nvSpPr>
          <p:cNvPr id="4" name="Marcador de número de diapositiva 3"/>
          <p:cNvSpPr>
            <a:spLocks noGrp="1"/>
          </p:cNvSpPr>
          <p:nvPr>
            <p:ph type="sldNum" sz="quarter" idx="12"/>
          </p:nvPr>
        </p:nvSpPr>
        <p:spPr/>
        <p:txBody>
          <a:bodyPr/>
          <a:lstStyle/>
          <a:p>
            <a:fld id="{8FD50D48-833F-48A1-806B-BAF9A3073FE3}" type="slidenum">
              <a:rPr lang="pt-BR" smtClean="0"/>
              <a:t>‹nº›</a:t>
            </a:fld>
            <a:endParaRPr lang="pt-BR"/>
          </a:p>
        </p:txBody>
      </p:sp>
    </p:spTree>
    <p:extLst>
      <p:ext uri="{BB962C8B-B14F-4D97-AF65-F5344CB8AC3E}">
        <p14:creationId xmlns:p14="http://schemas.microsoft.com/office/powerpoint/2010/main" val="87958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pt-B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pt-B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0479C88-3075-488B-A941-F8383F90668F}" type="datetimeFigureOut">
              <a:rPr lang="pt-BR" smtClean="0"/>
              <a:t>23/10/2015</a:t>
            </a:fld>
            <a:endParaRPr lang="pt-BR"/>
          </a:p>
        </p:txBody>
      </p:sp>
      <p:sp>
        <p:nvSpPr>
          <p:cNvPr id="6" name="Marcador de pie de página 5"/>
          <p:cNvSpPr>
            <a:spLocks noGrp="1"/>
          </p:cNvSpPr>
          <p:nvPr>
            <p:ph type="ftr" sz="quarter" idx="11"/>
          </p:nvPr>
        </p:nvSpPr>
        <p:spPr/>
        <p:txBody>
          <a:bodyPr/>
          <a:lstStyle/>
          <a:p>
            <a:endParaRPr lang="pt-BR"/>
          </a:p>
        </p:txBody>
      </p:sp>
      <p:sp>
        <p:nvSpPr>
          <p:cNvPr id="7" name="Marcador de número de diapositiva 6"/>
          <p:cNvSpPr>
            <a:spLocks noGrp="1"/>
          </p:cNvSpPr>
          <p:nvPr>
            <p:ph type="sldNum" sz="quarter" idx="12"/>
          </p:nvPr>
        </p:nvSpPr>
        <p:spPr/>
        <p:txBody>
          <a:bodyPr/>
          <a:lstStyle/>
          <a:p>
            <a:fld id="{8FD50D48-833F-48A1-806B-BAF9A3073FE3}" type="slidenum">
              <a:rPr lang="pt-BR" smtClean="0"/>
              <a:t>‹nº›</a:t>
            </a:fld>
            <a:endParaRPr lang="pt-BR"/>
          </a:p>
        </p:txBody>
      </p:sp>
    </p:spTree>
    <p:extLst>
      <p:ext uri="{BB962C8B-B14F-4D97-AF65-F5344CB8AC3E}">
        <p14:creationId xmlns:p14="http://schemas.microsoft.com/office/powerpoint/2010/main" val="362435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pt-B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0479C88-3075-488B-A941-F8383F90668F}" type="datetimeFigureOut">
              <a:rPr lang="pt-BR" smtClean="0"/>
              <a:t>23/10/2015</a:t>
            </a:fld>
            <a:endParaRPr lang="pt-BR"/>
          </a:p>
        </p:txBody>
      </p:sp>
      <p:sp>
        <p:nvSpPr>
          <p:cNvPr id="6" name="Marcador de pie de página 5"/>
          <p:cNvSpPr>
            <a:spLocks noGrp="1"/>
          </p:cNvSpPr>
          <p:nvPr>
            <p:ph type="ftr" sz="quarter" idx="11"/>
          </p:nvPr>
        </p:nvSpPr>
        <p:spPr/>
        <p:txBody>
          <a:bodyPr/>
          <a:lstStyle/>
          <a:p>
            <a:endParaRPr lang="pt-BR"/>
          </a:p>
        </p:txBody>
      </p:sp>
      <p:sp>
        <p:nvSpPr>
          <p:cNvPr id="7" name="Marcador de número de diapositiva 6"/>
          <p:cNvSpPr>
            <a:spLocks noGrp="1"/>
          </p:cNvSpPr>
          <p:nvPr>
            <p:ph type="sldNum" sz="quarter" idx="12"/>
          </p:nvPr>
        </p:nvSpPr>
        <p:spPr/>
        <p:txBody>
          <a:bodyPr/>
          <a:lstStyle/>
          <a:p>
            <a:fld id="{8FD50D48-833F-48A1-806B-BAF9A3073FE3}" type="slidenum">
              <a:rPr lang="pt-BR" smtClean="0"/>
              <a:t>‹nº›</a:t>
            </a:fld>
            <a:endParaRPr lang="pt-BR"/>
          </a:p>
        </p:txBody>
      </p:sp>
    </p:spTree>
    <p:extLst>
      <p:ext uri="{BB962C8B-B14F-4D97-AF65-F5344CB8AC3E}">
        <p14:creationId xmlns:p14="http://schemas.microsoft.com/office/powerpoint/2010/main" val="298744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pt-B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pt-B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79C88-3075-488B-A941-F8383F90668F}" type="datetimeFigureOut">
              <a:rPr lang="pt-BR" smtClean="0"/>
              <a:t>23/10/2015</a:t>
            </a:fld>
            <a:endParaRPr lang="pt-B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50D48-833F-48A1-806B-BAF9A3073FE3}" type="slidenum">
              <a:rPr lang="pt-BR" smtClean="0"/>
              <a:t>‹nº›</a:t>
            </a:fld>
            <a:endParaRPr lang="pt-BR"/>
          </a:p>
        </p:txBody>
      </p:sp>
    </p:spTree>
    <p:extLst>
      <p:ext uri="{BB962C8B-B14F-4D97-AF65-F5344CB8AC3E}">
        <p14:creationId xmlns:p14="http://schemas.microsoft.com/office/powerpoint/2010/main" val="1385661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713409" y="6358117"/>
            <a:ext cx="9144000" cy="1655762"/>
          </a:xfrm>
        </p:spPr>
        <p:txBody>
          <a:bodyPr>
            <a:normAutofit/>
          </a:bodyPr>
          <a:lstStyle/>
          <a:p>
            <a:r>
              <a:rPr lang="pt-BR" sz="1800" dirty="0" smtClean="0">
                <a:latin typeface="Century Gothic" panose="020B0502020202020204" pitchFamily="34" charset="0"/>
              </a:rPr>
              <a:t>Grupo: Bianca </a:t>
            </a:r>
            <a:r>
              <a:rPr lang="pt-BR" sz="1800" dirty="0" err="1" smtClean="0">
                <a:latin typeface="Century Gothic" panose="020B0502020202020204" pitchFamily="34" charset="0"/>
              </a:rPr>
              <a:t>Córdova</a:t>
            </a:r>
            <a:r>
              <a:rPr lang="pt-BR" sz="1800" dirty="0" smtClean="0">
                <a:latin typeface="Century Gothic" panose="020B0502020202020204" pitchFamily="34" charset="0"/>
              </a:rPr>
              <a:t>, Larissa Pereira de Souza e Mauricio Labes</a:t>
            </a:r>
            <a:endParaRPr lang="pt-BR" sz="1800" dirty="0">
              <a:latin typeface="Century Gothic" panose="020B0502020202020204" pitchFamily="34" charset="0"/>
            </a:endParaRPr>
          </a:p>
        </p:txBody>
      </p:sp>
      <p:sp>
        <p:nvSpPr>
          <p:cNvPr id="4" name="CuadroTexto 3"/>
          <p:cNvSpPr txBox="1"/>
          <p:nvPr/>
        </p:nvSpPr>
        <p:spPr>
          <a:xfrm>
            <a:off x="218940" y="450760"/>
            <a:ext cx="9800823" cy="369332"/>
          </a:xfrm>
          <a:prstGeom prst="rect">
            <a:avLst/>
          </a:prstGeom>
          <a:noFill/>
        </p:spPr>
        <p:txBody>
          <a:bodyPr wrap="square" rtlCol="0">
            <a:spAutoFit/>
          </a:bodyPr>
          <a:lstStyle/>
          <a:p>
            <a:r>
              <a:rPr lang="pt-BR" b="1" dirty="0" smtClean="0">
                <a:latin typeface="Century Gothic" panose="020B0502020202020204" pitchFamily="34" charset="0"/>
              </a:rPr>
              <a:t>HABITAÇÃO</a:t>
            </a:r>
            <a:endParaRPr lang="pt-BR" b="1" dirty="0">
              <a:latin typeface="Century Gothic" panose="020B0502020202020204" pitchFamily="34" charset="0"/>
            </a:endParaRPr>
          </a:p>
        </p:txBody>
      </p:sp>
      <p:sp>
        <p:nvSpPr>
          <p:cNvPr id="5" name="CuadroTexto 4"/>
          <p:cNvSpPr txBox="1"/>
          <p:nvPr/>
        </p:nvSpPr>
        <p:spPr>
          <a:xfrm>
            <a:off x="218940" y="1043189"/>
            <a:ext cx="4185633" cy="369332"/>
          </a:xfrm>
          <a:prstGeom prst="rect">
            <a:avLst/>
          </a:prstGeom>
          <a:noFill/>
        </p:spPr>
        <p:txBody>
          <a:bodyPr wrap="square" rtlCol="0">
            <a:spAutoFit/>
          </a:bodyPr>
          <a:lstStyle/>
          <a:p>
            <a:r>
              <a:rPr lang="pt-BR" dirty="0" smtClean="0">
                <a:latin typeface="Century Gothic" panose="020B0502020202020204" pitchFamily="34" charset="0"/>
              </a:rPr>
              <a:t>ESPAÇO</a:t>
            </a:r>
            <a:endParaRPr lang="pt-BR" dirty="0">
              <a:latin typeface="Century Gothic" panose="020B0502020202020204" pitchFamily="34" charset="0"/>
            </a:endParaRPr>
          </a:p>
        </p:txBody>
      </p:sp>
      <p:cxnSp>
        <p:nvCxnSpPr>
          <p:cNvPr id="7" name="Conector recto 6"/>
          <p:cNvCxnSpPr/>
          <p:nvPr/>
        </p:nvCxnSpPr>
        <p:spPr>
          <a:xfrm>
            <a:off x="218940" y="914400"/>
            <a:ext cx="11719775" cy="1285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flipV="1">
            <a:off x="4584879" y="6212322"/>
            <a:ext cx="7506236" cy="38636"/>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676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9107" y="1246076"/>
            <a:ext cx="5678510" cy="4351338"/>
          </a:xfrm>
        </p:spPr>
        <p:txBody>
          <a:bodyPr>
            <a:normAutofit fontScale="47500" lnSpcReduction="20000"/>
          </a:bodyPr>
          <a:lstStyle/>
          <a:p>
            <a:pPr marL="0" indent="0">
              <a:buNone/>
            </a:pPr>
            <a:r>
              <a:rPr lang="pt-BR" sz="3300" dirty="0" err="1">
                <a:latin typeface="Century Gothic" panose="020B0502020202020204" pitchFamily="34" charset="0"/>
              </a:rPr>
              <a:t>ha·bi·ta·ção</a:t>
            </a:r>
            <a:r>
              <a:rPr lang="pt-BR" sz="3300" dirty="0">
                <a:latin typeface="Century Gothic" panose="020B0502020202020204" pitchFamily="34" charset="0"/>
              </a:rPr>
              <a:t> </a:t>
            </a:r>
            <a:br>
              <a:rPr lang="pt-BR" sz="3300" dirty="0">
                <a:latin typeface="Century Gothic" panose="020B0502020202020204" pitchFamily="34" charset="0"/>
              </a:rPr>
            </a:br>
            <a:r>
              <a:rPr lang="pt-BR" sz="3300" dirty="0">
                <a:latin typeface="Century Gothic" panose="020B0502020202020204" pitchFamily="34" charset="0"/>
              </a:rPr>
              <a:t>(latim </a:t>
            </a:r>
            <a:r>
              <a:rPr lang="pt-BR" sz="3300" i="1" dirty="0" err="1">
                <a:latin typeface="Century Gothic" panose="020B0502020202020204" pitchFamily="34" charset="0"/>
              </a:rPr>
              <a:t>habitatio</a:t>
            </a:r>
            <a:r>
              <a:rPr lang="pt-BR" sz="3300" i="1" dirty="0">
                <a:latin typeface="Century Gothic" panose="020B0502020202020204" pitchFamily="34" charset="0"/>
              </a:rPr>
              <a:t>, -</a:t>
            </a:r>
            <a:r>
              <a:rPr lang="pt-BR" sz="3300" i="1" dirty="0" err="1">
                <a:latin typeface="Century Gothic" panose="020B0502020202020204" pitchFamily="34" charset="0"/>
              </a:rPr>
              <a:t>onis</a:t>
            </a:r>
            <a:r>
              <a:rPr lang="pt-BR" sz="3300" dirty="0">
                <a:latin typeface="Century Gothic" panose="020B0502020202020204" pitchFamily="34" charset="0"/>
              </a:rPr>
              <a:t>)</a:t>
            </a:r>
            <a:br>
              <a:rPr lang="pt-BR" sz="3300" dirty="0">
                <a:latin typeface="Century Gothic" panose="020B0502020202020204" pitchFamily="34" charset="0"/>
              </a:rPr>
            </a:br>
            <a:endParaRPr lang="es-ES" sz="3300" dirty="0">
              <a:latin typeface="Century Gothic" panose="020B0502020202020204" pitchFamily="34" charset="0"/>
            </a:endParaRPr>
          </a:p>
          <a:p>
            <a:r>
              <a:rPr lang="pt-BR" sz="3300" i="1" dirty="0">
                <a:latin typeface="Century Gothic" panose="020B0502020202020204" pitchFamily="34" charset="0"/>
              </a:rPr>
              <a:t>substantivo feminino</a:t>
            </a:r>
            <a:endParaRPr lang="es-ES" sz="3300" dirty="0">
              <a:latin typeface="Century Gothic" panose="020B0502020202020204" pitchFamily="34" charset="0"/>
            </a:endParaRPr>
          </a:p>
          <a:p>
            <a:r>
              <a:rPr lang="pt-BR" sz="3300" dirty="0">
                <a:latin typeface="Century Gothic" panose="020B0502020202020204" pitchFamily="34" charset="0"/>
              </a:rPr>
              <a:t>1. Casa, lugar de residência.</a:t>
            </a:r>
            <a:endParaRPr lang="es-ES" sz="3300" dirty="0">
              <a:latin typeface="Century Gothic" panose="020B0502020202020204" pitchFamily="34" charset="0"/>
            </a:endParaRPr>
          </a:p>
          <a:p>
            <a:r>
              <a:rPr lang="pt-BR" sz="3300" dirty="0">
                <a:latin typeface="Century Gothic" panose="020B0502020202020204" pitchFamily="34" charset="0"/>
              </a:rPr>
              <a:t>2. Compartimento (de uma casa) próprio para estância.</a:t>
            </a:r>
            <a:endParaRPr lang="es-ES" sz="3300" dirty="0">
              <a:latin typeface="Century Gothic" panose="020B0502020202020204" pitchFamily="34" charset="0"/>
            </a:endParaRPr>
          </a:p>
          <a:p>
            <a:r>
              <a:rPr lang="pt-BR" sz="3300" dirty="0">
                <a:latin typeface="Century Gothic" panose="020B0502020202020204" pitchFamily="34" charset="0"/>
              </a:rPr>
              <a:t>3. Moradia, residência.</a:t>
            </a:r>
            <a:endParaRPr lang="es-ES" sz="3300" dirty="0">
              <a:latin typeface="Century Gothic" panose="020B0502020202020204" pitchFamily="34" charset="0"/>
            </a:endParaRPr>
          </a:p>
          <a:p>
            <a:pPr marL="0" indent="0">
              <a:buNone/>
            </a:pPr>
            <a:r>
              <a:rPr lang="pt-BR" sz="3300" dirty="0">
                <a:latin typeface="Century Gothic" panose="020B0502020202020204" pitchFamily="34" charset="0"/>
              </a:rPr>
              <a:t/>
            </a:r>
            <a:br>
              <a:rPr lang="pt-BR" sz="3300" dirty="0">
                <a:latin typeface="Century Gothic" panose="020B0502020202020204" pitchFamily="34" charset="0"/>
              </a:rPr>
            </a:br>
            <a:r>
              <a:rPr lang="pt-BR" sz="3300" dirty="0" err="1">
                <a:latin typeface="Century Gothic" panose="020B0502020202020204" pitchFamily="34" charset="0"/>
              </a:rPr>
              <a:t>ha·bi·tar</a:t>
            </a:r>
            <a:r>
              <a:rPr lang="pt-BR" sz="3300" dirty="0">
                <a:latin typeface="Century Gothic" panose="020B0502020202020204" pitchFamily="34" charset="0"/>
              </a:rPr>
              <a:t>  </a:t>
            </a:r>
            <a:br>
              <a:rPr lang="pt-BR" sz="3300" dirty="0">
                <a:latin typeface="Century Gothic" panose="020B0502020202020204" pitchFamily="34" charset="0"/>
              </a:rPr>
            </a:br>
            <a:r>
              <a:rPr lang="pt-BR" sz="3300" dirty="0">
                <a:latin typeface="Century Gothic" panose="020B0502020202020204" pitchFamily="34" charset="0"/>
              </a:rPr>
              <a:t>(latim </a:t>
            </a:r>
            <a:r>
              <a:rPr lang="pt-BR" sz="3300" i="1" dirty="0">
                <a:latin typeface="Century Gothic" panose="020B0502020202020204" pitchFamily="34" charset="0"/>
              </a:rPr>
              <a:t>habito, -are</a:t>
            </a:r>
            <a:r>
              <a:rPr lang="pt-BR" sz="3300" dirty="0">
                <a:latin typeface="Century Gothic" panose="020B0502020202020204" pitchFamily="34" charset="0"/>
              </a:rPr>
              <a:t>)</a:t>
            </a:r>
            <a:br>
              <a:rPr lang="pt-BR" sz="3300" dirty="0">
                <a:latin typeface="Century Gothic" panose="020B0502020202020204" pitchFamily="34" charset="0"/>
              </a:rPr>
            </a:br>
            <a:endParaRPr lang="es-ES" sz="3300" dirty="0">
              <a:latin typeface="Century Gothic" panose="020B0502020202020204" pitchFamily="34" charset="0"/>
            </a:endParaRPr>
          </a:p>
          <a:p>
            <a:r>
              <a:rPr lang="pt-BR" sz="3300" i="1" dirty="0">
                <a:latin typeface="Century Gothic" panose="020B0502020202020204" pitchFamily="34" charset="0"/>
              </a:rPr>
              <a:t>verbo transitivo</a:t>
            </a:r>
            <a:endParaRPr lang="es-ES" sz="3300" dirty="0">
              <a:latin typeface="Century Gothic" panose="020B0502020202020204" pitchFamily="34" charset="0"/>
            </a:endParaRPr>
          </a:p>
          <a:p>
            <a:r>
              <a:rPr lang="pt-BR" sz="3300" dirty="0">
                <a:latin typeface="Century Gothic" panose="020B0502020202020204" pitchFamily="34" charset="0"/>
              </a:rPr>
              <a:t>1. Ter a sua residência em. = </a:t>
            </a:r>
            <a:r>
              <a:rPr lang="pt-BR" sz="3300" cap="small" dirty="0">
                <a:latin typeface="Century Gothic" panose="020B0502020202020204" pitchFamily="34" charset="0"/>
              </a:rPr>
              <a:t>MORAR, VIVER</a:t>
            </a:r>
            <a:endParaRPr lang="es-ES" sz="3300" dirty="0">
              <a:latin typeface="Century Gothic" panose="020B0502020202020204" pitchFamily="34" charset="0"/>
            </a:endParaRPr>
          </a:p>
          <a:p>
            <a:r>
              <a:rPr lang="pt-BR" sz="3300" dirty="0">
                <a:latin typeface="Century Gothic" panose="020B0502020202020204" pitchFamily="34" charset="0"/>
              </a:rPr>
              <a:t>2. Prover de população ou de residentes. = </a:t>
            </a:r>
            <a:r>
              <a:rPr lang="pt-BR" sz="3300" cap="small" dirty="0">
                <a:latin typeface="Century Gothic" panose="020B0502020202020204" pitchFamily="34" charset="0"/>
              </a:rPr>
              <a:t>POVOAR</a:t>
            </a:r>
            <a:endParaRPr lang="es-ES" sz="3300" dirty="0">
              <a:latin typeface="Century Gothic" panose="020B0502020202020204" pitchFamily="34" charset="0"/>
            </a:endParaRPr>
          </a:p>
          <a:p>
            <a:r>
              <a:rPr lang="pt-BR" sz="3300" dirty="0">
                <a:latin typeface="Century Gothic" panose="020B0502020202020204" pitchFamily="34" charset="0"/>
              </a:rPr>
              <a:t>3. Estar presente em.</a:t>
            </a:r>
            <a:endParaRPr lang="es-ES" sz="3300" dirty="0">
              <a:latin typeface="Century Gothic" panose="020B0502020202020204" pitchFamily="34" charset="0"/>
            </a:endParaRPr>
          </a:p>
          <a:p>
            <a:endParaRPr lang="pt-BR" dirty="0"/>
          </a:p>
        </p:txBody>
      </p:sp>
      <p:cxnSp>
        <p:nvCxnSpPr>
          <p:cNvPr id="5" name="Conector recto 4"/>
          <p:cNvCxnSpPr/>
          <p:nvPr/>
        </p:nvCxnSpPr>
        <p:spPr>
          <a:xfrm>
            <a:off x="7230794" y="227783"/>
            <a:ext cx="0" cy="6387921"/>
          </a:xfrm>
          <a:prstGeom prst="line">
            <a:avLst/>
          </a:prstGeom>
          <a:ln w="349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8398413" y="1852084"/>
            <a:ext cx="5303520" cy="3139321"/>
          </a:xfrm>
          <a:prstGeom prst="rect">
            <a:avLst/>
          </a:prstGeom>
          <a:noFill/>
        </p:spPr>
        <p:txBody>
          <a:bodyPr wrap="square" rtlCol="0">
            <a:spAutoFit/>
          </a:bodyPr>
          <a:lstStyle/>
          <a:p>
            <a:r>
              <a:rPr lang="pt-BR" dirty="0" smtClean="0">
                <a:latin typeface="Century Gothic" panose="020B0502020202020204" pitchFamily="34" charset="0"/>
              </a:rPr>
              <a:t>Espaço natural</a:t>
            </a:r>
          </a:p>
          <a:p>
            <a:endParaRPr lang="pt-BR" dirty="0">
              <a:latin typeface="Century Gothic" panose="020B0502020202020204" pitchFamily="34" charset="0"/>
            </a:endParaRPr>
          </a:p>
          <a:p>
            <a:endParaRPr lang="pt-BR" dirty="0" smtClean="0">
              <a:latin typeface="Century Gothic" panose="020B0502020202020204" pitchFamily="34" charset="0"/>
            </a:endParaRPr>
          </a:p>
          <a:p>
            <a:endParaRPr lang="pt-BR" dirty="0">
              <a:latin typeface="Century Gothic" panose="020B0502020202020204" pitchFamily="34" charset="0"/>
            </a:endParaRPr>
          </a:p>
          <a:p>
            <a:endParaRPr lang="pt-BR" dirty="0" smtClean="0">
              <a:latin typeface="Century Gothic" panose="020B0502020202020204" pitchFamily="34" charset="0"/>
            </a:endParaRPr>
          </a:p>
          <a:p>
            <a:endParaRPr lang="pt-BR" dirty="0">
              <a:latin typeface="Century Gothic" panose="020B0502020202020204" pitchFamily="34" charset="0"/>
            </a:endParaRPr>
          </a:p>
          <a:p>
            <a:endParaRPr lang="pt-BR" dirty="0" smtClean="0">
              <a:latin typeface="Century Gothic" panose="020B0502020202020204" pitchFamily="34" charset="0"/>
            </a:endParaRPr>
          </a:p>
          <a:p>
            <a:endParaRPr lang="pt-BR" dirty="0">
              <a:latin typeface="Century Gothic" panose="020B0502020202020204" pitchFamily="34" charset="0"/>
            </a:endParaRPr>
          </a:p>
          <a:p>
            <a:endParaRPr lang="pt-BR" dirty="0" smtClean="0">
              <a:latin typeface="Century Gothic" panose="020B0502020202020204" pitchFamily="34" charset="0"/>
            </a:endParaRPr>
          </a:p>
          <a:p>
            <a:endParaRPr lang="pt-BR" dirty="0">
              <a:latin typeface="Century Gothic" panose="020B0502020202020204" pitchFamily="34" charset="0"/>
            </a:endParaRPr>
          </a:p>
          <a:p>
            <a:r>
              <a:rPr lang="pt-BR" dirty="0" smtClean="0">
                <a:latin typeface="Century Gothic" panose="020B0502020202020204" pitchFamily="34" charset="0"/>
              </a:rPr>
              <a:t>Espaço existencial</a:t>
            </a:r>
          </a:p>
        </p:txBody>
      </p:sp>
    </p:spTree>
    <p:extLst>
      <p:ext uri="{BB962C8B-B14F-4D97-AF65-F5344CB8AC3E}">
        <p14:creationId xmlns:p14="http://schemas.microsoft.com/office/powerpoint/2010/main" val="329037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23557" y="436098"/>
            <a:ext cx="6513341" cy="923330"/>
          </a:xfrm>
          <a:prstGeom prst="rect">
            <a:avLst/>
          </a:prstGeom>
          <a:noFill/>
        </p:spPr>
        <p:txBody>
          <a:bodyPr wrap="square" rtlCol="0">
            <a:spAutoFit/>
          </a:bodyPr>
          <a:lstStyle/>
          <a:p>
            <a:r>
              <a:rPr lang="pt-BR" b="1" dirty="0">
                <a:latin typeface="Century Gothic" panose="020B0502020202020204" pitchFamily="34" charset="0"/>
              </a:rPr>
              <a:t>HABITAÇÃO – ESPAÇO NATURAL</a:t>
            </a:r>
            <a:endParaRPr lang="es-ES" b="1" dirty="0">
              <a:latin typeface="Century Gothic" panose="020B0502020202020204" pitchFamily="34" charset="0"/>
            </a:endParaRPr>
          </a:p>
          <a:p>
            <a:r>
              <a:rPr lang="pt-BR" b="1" dirty="0">
                <a:latin typeface="Century Gothic" panose="020B0502020202020204" pitchFamily="34" charset="0"/>
              </a:rPr>
              <a:t>HABITAR – ESPAÇO EXISTENCIAL</a:t>
            </a:r>
            <a:endParaRPr lang="es-ES" b="1" dirty="0">
              <a:latin typeface="Century Gothic" panose="020B0502020202020204" pitchFamily="34" charset="0"/>
            </a:endParaRPr>
          </a:p>
          <a:p>
            <a:endParaRPr lang="pt-BR" dirty="0"/>
          </a:p>
        </p:txBody>
      </p:sp>
      <p:cxnSp>
        <p:nvCxnSpPr>
          <p:cNvPr id="6" name="Conector recto 5"/>
          <p:cNvCxnSpPr/>
          <p:nvPr/>
        </p:nvCxnSpPr>
        <p:spPr>
          <a:xfrm>
            <a:off x="323557" y="1195754"/>
            <a:ext cx="976297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1111348" y="3727938"/>
            <a:ext cx="10424160" cy="1600438"/>
          </a:xfrm>
          <a:prstGeom prst="rect">
            <a:avLst/>
          </a:prstGeom>
          <a:noFill/>
        </p:spPr>
        <p:txBody>
          <a:bodyPr wrap="square" rtlCol="0">
            <a:spAutoFit/>
          </a:bodyPr>
          <a:lstStyle/>
          <a:p>
            <a:pPr algn="just"/>
            <a:r>
              <a:rPr lang="pt-BR" sz="1600" dirty="0">
                <a:latin typeface="Century Gothic" panose="020B0502020202020204" pitchFamily="34" charset="0"/>
              </a:rPr>
              <a:t>O espaço existencial tem para cada indivíduo o peso de moldar a visão própria do espaço natural delimitado por componentes físicos. É importante relevar o fato de que a visão existencial do espaço engloba também partes mais gerais de vivências, como por exemplo para grupos de pessoas que ali residem ou que ali trabalham, passam com frequência, estiveram poucas vezes ou ainda sabem da existência do local, mas nunca o visitaram.</a:t>
            </a:r>
            <a:endParaRPr lang="es-ES" sz="1600" dirty="0">
              <a:latin typeface="Century Gothic" panose="020B0502020202020204" pitchFamily="34" charset="0"/>
            </a:endParaRPr>
          </a:p>
          <a:p>
            <a:endParaRPr lang="pt-BR" dirty="0"/>
          </a:p>
        </p:txBody>
      </p:sp>
      <p:sp>
        <p:nvSpPr>
          <p:cNvPr id="8" name="CuadroTexto 7"/>
          <p:cNvSpPr txBox="1"/>
          <p:nvPr/>
        </p:nvSpPr>
        <p:spPr>
          <a:xfrm>
            <a:off x="1111348" y="1941342"/>
            <a:ext cx="10311618" cy="1354217"/>
          </a:xfrm>
          <a:prstGeom prst="rect">
            <a:avLst/>
          </a:prstGeom>
          <a:noFill/>
        </p:spPr>
        <p:txBody>
          <a:bodyPr wrap="square" rtlCol="0">
            <a:spAutoFit/>
          </a:bodyPr>
          <a:lstStyle/>
          <a:p>
            <a:pPr marL="285750" indent="-285750">
              <a:buFont typeface="Arial" panose="020B0604020202020204" pitchFamily="34" charset="0"/>
              <a:buChar char="•"/>
            </a:pPr>
            <a:r>
              <a:rPr lang="pt-BR" sz="1600" dirty="0">
                <a:latin typeface="Century Gothic" panose="020B0502020202020204" pitchFamily="34" charset="0"/>
              </a:rPr>
              <a:t>Espaço existencial X Espaço natural</a:t>
            </a:r>
            <a:endParaRPr lang="es-ES" sz="1600" dirty="0">
              <a:latin typeface="Century Gothic" panose="020B0502020202020204" pitchFamily="34" charset="0"/>
            </a:endParaRPr>
          </a:p>
          <a:p>
            <a:pPr marL="285750" indent="-285750">
              <a:buFont typeface="Arial" panose="020B0604020202020204" pitchFamily="34" charset="0"/>
              <a:buChar char="•"/>
            </a:pPr>
            <a:r>
              <a:rPr lang="pt-BR" sz="1600" dirty="0">
                <a:latin typeface="Century Gothic" panose="020B0502020202020204" pitchFamily="34" charset="0"/>
              </a:rPr>
              <a:t>Fundante e fundado</a:t>
            </a:r>
            <a:endParaRPr lang="es-ES" sz="1600" dirty="0">
              <a:latin typeface="Century Gothic" panose="020B0502020202020204" pitchFamily="34" charset="0"/>
            </a:endParaRPr>
          </a:p>
          <a:p>
            <a:pPr marL="285750" indent="-285750">
              <a:buFont typeface="Arial" panose="020B0604020202020204" pitchFamily="34" charset="0"/>
              <a:buChar char="•"/>
            </a:pPr>
            <a:r>
              <a:rPr lang="pt-BR" sz="1600" dirty="0">
                <a:latin typeface="Century Gothic" panose="020B0502020202020204" pitchFamily="34" charset="0"/>
              </a:rPr>
              <a:t>Espaço existencial como percepção própria de vivência que molda a forma individual de viver o espaço natural, ou seja, o físico tridimensional e suas delimitações.</a:t>
            </a:r>
            <a:endParaRPr lang="es-ES" sz="1600" dirty="0">
              <a:latin typeface="Century Gothic" panose="020B0502020202020204" pitchFamily="34" charset="0"/>
            </a:endParaRPr>
          </a:p>
          <a:p>
            <a:endParaRPr lang="pt-BR" dirty="0"/>
          </a:p>
        </p:txBody>
      </p:sp>
      <p:cxnSp>
        <p:nvCxnSpPr>
          <p:cNvPr id="11" name="Conector recto 10"/>
          <p:cNvCxnSpPr/>
          <p:nvPr/>
        </p:nvCxnSpPr>
        <p:spPr>
          <a:xfrm>
            <a:off x="7244862" y="3295559"/>
            <a:ext cx="4947138" cy="0"/>
          </a:xfrm>
          <a:prstGeom prst="line">
            <a:avLst/>
          </a:prstGeom>
          <a:ln w="254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0" y="5487775"/>
            <a:ext cx="4947138" cy="0"/>
          </a:xfrm>
          <a:prstGeom prst="line">
            <a:avLst/>
          </a:prstGeom>
          <a:ln w="254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90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0"/>
            <a:ext cx="10339754" cy="5687520"/>
          </a:xfrm>
          <a:prstGeom prst="rect">
            <a:avLst/>
          </a:prstGeom>
        </p:spPr>
      </p:pic>
      <p:sp>
        <p:nvSpPr>
          <p:cNvPr id="5" name="Rectángulo 4"/>
          <p:cNvSpPr/>
          <p:nvPr/>
        </p:nvSpPr>
        <p:spPr>
          <a:xfrm>
            <a:off x="464236" y="6035040"/>
            <a:ext cx="604911" cy="478302"/>
          </a:xfrm>
          <a:prstGeom prst="rect">
            <a:avLst/>
          </a:prstGeom>
          <a:solidFill>
            <a:srgbClr val="FF0000">
              <a:alpha val="70000"/>
            </a:srgb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ctángulo 5"/>
          <p:cNvSpPr/>
          <p:nvPr/>
        </p:nvSpPr>
        <p:spPr>
          <a:xfrm>
            <a:off x="2839331" y="6035040"/>
            <a:ext cx="604911" cy="478302"/>
          </a:xfrm>
          <a:prstGeom prst="rect">
            <a:avLst/>
          </a:prstGeom>
          <a:solidFill>
            <a:srgbClr val="FFFF00">
              <a:alpha val="70000"/>
            </a:srgb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ctángulo 6"/>
          <p:cNvSpPr/>
          <p:nvPr/>
        </p:nvSpPr>
        <p:spPr>
          <a:xfrm>
            <a:off x="5312900" y="6035040"/>
            <a:ext cx="604911" cy="478302"/>
          </a:xfrm>
          <a:prstGeom prst="rect">
            <a:avLst/>
          </a:prstGeom>
          <a:solidFill>
            <a:srgbClr val="37E30F">
              <a:alpha val="70000"/>
            </a:srgbClr>
          </a:solidFill>
          <a:ln w="31750">
            <a:solidFill>
              <a:srgbClr val="37E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ctángulo 7"/>
          <p:cNvSpPr/>
          <p:nvPr/>
        </p:nvSpPr>
        <p:spPr>
          <a:xfrm>
            <a:off x="7786469" y="6006905"/>
            <a:ext cx="604911" cy="478302"/>
          </a:xfrm>
          <a:prstGeom prst="rect">
            <a:avLst/>
          </a:prstGeom>
          <a:solidFill>
            <a:srgbClr val="2E09C9">
              <a:alpha val="70000"/>
            </a:srgbClr>
          </a:solidFill>
          <a:ln w="31750">
            <a:solidFill>
              <a:srgbClr val="2E0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ctángulo 8"/>
          <p:cNvSpPr/>
          <p:nvPr/>
        </p:nvSpPr>
        <p:spPr>
          <a:xfrm>
            <a:off x="10161564" y="5978770"/>
            <a:ext cx="604911" cy="478302"/>
          </a:xfrm>
          <a:prstGeom prst="rect">
            <a:avLst/>
          </a:prstGeom>
          <a:solidFill>
            <a:srgbClr val="00B0F0">
              <a:alpha val="66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uadroTexto 9"/>
          <p:cNvSpPr txBox="1"/>
          <p:nvPr/>
        </p:nvSpPr>
        <p:spPr>
          <a:xfrm>
            <a:off x="1041011" y="6035040"/>
            <a:ext cx="1575582" cy="523220"/>
          </a:xfrm>
          <a:prstGeom prst="rect">
            <a:avLst/>
          </a:prstGeom>
          <a:noFill/>
        </p:spPr>
        <p:txBody>
          <a:bodyPr wrap="square" rtlCol="0">
            <a:spAutoFit/>
          </a:bodyPr>
          <a:lstStyle/>
          <a:p>
            <a:r>
              <a:rPr lang="pt-BR" sz="1400" dirty="0" smtClean="0"/>
              <a:t>Rua Manoel </a:t>
            </a:r>
            <a:r>
              <a:rPr lang="pt-BR" sz="1400" dirty="0" err="1" smtClean="0"/>
              <a:t>Mancelos</a:t>
            </a:r>
            <a:r>
              <a:rPr lang="pt-BR" sz="1400" dirty="0" smtClean="0"/>
              <a:t> Moura</a:t>
            </a:r>
            <a:endParaRPr lang="pt-BR" sz="1400" dirty="0"/>
          </a:p>
        </p:txBody>
      </p:sp>
      <p:sp>
        <p:nvSpPr>
          <p:cNvPr id="12" name="CuadroTexto 11"/>
          <p:cNvSpPr txBox="1"/>
          <p:nvPr/>
        </p:nvSpPr>
        <p:spPr>
          <a:xfrm>
            <a:off x="3496995" y="6035040"/>
            <a:ext cx="1575582" cy="523220"/>
          </a:xfrm>
          <a:prstGeom prst="rect">
            <a:avLst/>
          </a:prstGeom>
          <a:noFill/>
        </p:spPr>
        <p:txBody>
          <a:bodyPr wrap="square" rtlCol="0">
            <a:spAutoFit/>
          </a:bodyPr>
          <a:lstStyle/>
          <a:p>
            <a:r>
              <a:rPr lang="pt-BR" sz="1400" dirty="0" smtClean="0"/>
              <a:t>Instituições educacionais</a:t>
            </a:r>
            <a:endParaRPr lang="pt-BR" sz="1400" dirty="0"/>
          </a:p>
        </p:txBody>
      </p:sp>
      <p:sp>
        <p:nvSpPr>
          <p:cNvPr id="13" name="CuadroTexto 12"/>
          <p:cNvSpPr txBox="1"/>
          <p:nvPr/>
        </p:nvSpPr>
        <p:spPr>
          <a:xfrm>
            <a:off x="5917811" y="6142761"/>
            <a:ext cx="1575582" cy="307777"/>
          </a:xfrm>
          <a:prstGeom prst="rect">
            <a:avLst/>
          </a:prstGeom>
          <a:noFill/>
        </p:spPr>
        <p:txBody>
          <a:bodyPr wrap="square" rtlCol="0">
            <a:spAutoFit/>
          </a:bodyPr>
          <a:lstStyle/>
          <a:p>
            <a:r>
              <a:rPr lang="pt-BR" sz="1400" dirty="0" smtClean="0"/>
              <a:t>Vazios urbanos</a:t>
            </a:r>
            <a:endParaRPr lang="pt-BR" sz="1400" dirty="0"/>
          </a:p>
        </p:txBody>
      </p:sp>
      <p:sp>
        <p:nvSpPr>
          <p:cNvPr id="14" name="CuadroTexto 13"/>
          <p:cNvSpPr txBox="1"/>
          <p:nvPr/>
        </p:nvSpPr>
        <p:spPr>
          <a:xfrm>
            <a:off x="8403102" y="5927317"/>
            <a:ext cx="1575582" cy="738664"/>
          </a:xfrm>
          <a:prstGeom prst="rect">
            <a:avLst/>
          </a:prstGeom>
          <a:noFill/>
        </p:spPr>
        <p:txBody>
          <a:bodyPr wrap="square" rtlCol="0">
            <a:spAutoFit/>
          </a:bodyPr>
          <a:lstStyle/>
          <a:p>
            <a:r>
              <a:rPr lang="pt-BR" sz="1400" dirty="0" smtClean="0"/>
              <a:t>Prevalece blocos residenciais de maior gabarito</a:t>
            </a:r>
            <a:endParaRPr lang="pt-BR" sz="1400" dirty="0"/>
          </a:p>
        </p:txBody>
      </p:sp>
      <p:sp>
        <p:nvSpPr>
          <p:cNvPr id="15" name="CuadroTexto 14"/>
          <p:cNvSpPr txBox="1"/>
          <p:nvPr/>
        </p:nvSpPr>
        <p:spPr>
          <a:xfrm>
            <a:off x="10766475" y="5904859"/>
            <a:ext cx="1575582" cy="738664"/>
          </a:xfrm>
          <a:prstGeom prst="rect">
            <a:avLst/>
          </a:prstGeom>
          <a:noFill/>
        </p:spPr>
        <p:txBody>
          <a:bodyPr wrap="square" rtlCol="0">
            <a:spAutoFit/>
          </a:bodyPr>
          <a:lstStyle/>
          <a:p>
            <a:r>
              <a:rPr lang="pt-BR" sz="1400" dirty="0" smtClean="0"/>
              <a:t>Prevalece residência unifamiliar </a:t>
            </a:r>
            <a:endParaRPr lang="pt-BR" sz="1400" dirty="0"/>
          </a:p>
        </p:txBody>
      </p:sp>
    </p:spTree>
    <p:extLst>
      <p:ext uri="{BB962C8B-B14F-4D97-AF65-F5344CB8AC3E}">
        <p14:creationId xmlns:p14="http://schemas.microsoft.com/office/powerpoint/2010/main" val="413896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p:cNvCxnSpPr/>
          <p:nvPr/>
        </p:nvCxnSpPr>
        <p:spPr>
          <a:xfrm>
            <a:off x="323557" y="1195754"/>
            <a:ext cx="976297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 name="CuadroTexto 3"/>
          <p:cNvSpPr txBox="1"/>
          <p:nvPr/>
        </p:nvSpPr>
        <p:spPr>
          <a:xfrm>
            <a:off x="323557" y="436098"/>
            <a:ext cx="6513341" cy="923330"/>
          </a:xfrm>
          <a:prstGeom prst="rect">
            <a:avLst/>
          </a:prstGeom>
          <a:noFill/>
        </p:spPr>
        <p:txBody>
          <a:bodyPr wrap="square" rtlCol="0">
            <a:spAutoFit/>
          </a:bodyPr>
          <a:lstStyle/>
          <a:p>
            <a:endParaRPr lang="pt-BR" b="1" dirty="0" smtClean="0">
              <a:latin typeface="Century Gothic" panose="020B0502020202020204" pitchFamily="34" charset="0"/>
            </a:endParaRPr>
          </a:p>
          <a:p>
            <a:r>
              <a:rPr lang="pt-BR" b="1" dirty="0" smtClean="0">
                <a:latin typeface="Century Gothic" panose="020B0502020202020204" pitchFamily="34" charset="0"/>
              </a:rPr>
              <a:t>ANÁLISE TIPOLÓGICA</a:t>
            </a:r>
            <a:endParaRPr lang="es-ES" b="1" dirty="0">
              <a:latin typeface="Century Gothic" panose="020B0502020202020204" pitchFamily="34" charset="0"/>
            </a:endParaRPr>
          </a:p>
          <a:p>
            <a:endParaRPr lang="pt-BR" dirty="0"/>
          </a:p>
        </p:txBody>
      </p:sp>
      <p:sp>
        <p:nvSpPr>
          <p:cNvPr id="8" name="CuadroTexto 7"/>
          <p:cNvSpPr txBox="1"/>
          <p:nvPr/>
        </p:nvSpPr>
        <p:spPr>
          <a:xfrm>
            <a:off x="1111348" y="1941342"/>
            <a:ext cx="10311618" cy="1846659"/>
          </a:xfrm>
          <a:prstGeom prst="rect">
            <a:avLst/>
          </a:prstGeom>
          <a:noFill/>
        </p:spPr>
        <p:txBody>
          <a:bodyPr wrap="square" rtlCol="0">
            <a:spAutoFit/>
          </a:bodyPr>
          <a:lstStyle/>
          <a:p>
            <a:pPr marL="285750" indent="-285750">
              <a:buFont typeface="Arial" panose="020B0604020202020204" pitchFamily="34" charset="0"/>
              <a:buChar char="•"/>
            </a:pPr>
            <a:r>
              <a:rPr lang="pt-BR" sz="1600" dirty="0" smtClean="0">
                <a:latin typeface="Century Gothic" panose="020B0502020202020204" pitchFamily="34" charset="0"/>
              </a:rPr>
              <a:t>Separações </a:t>
            </a:r>
            <a:r>
              <a:rPr lang="pt-BR" sz="1600" dirty="0">
                <a:latin typeface="Century Gothic" panose="020B0502020202020204" pitchFamily="34" charset="0"/>
              </a:rPr>
              <a:t>no espaço urbano</a:t>
            </a:r>
          </a:p>
          <a:p>
            <a:pPr marL="285750" indent="-285750">
              <a:buFont typeface="Arial" panose="020B0604020202020204" pitchFamily="34" charset="0"/>
              <a:buChar char="•"/>
            </a:pPr>
            <a:r>
              <a:rPr lang="pt-BR" sz="1600" dirty="0">
                <a:latin typeface="Century Gothic" panose="020B0502020202020204" pitchFamily="34" charset="0"/>
              </a:rPr>
              <a:t>Áreas institucionais como chamarizes regionais</a:t>
            </a:r>
          </a:p>
          <a:p>
            <a:pPr marL="285750" indent="-285750">
              <a:buFont typeface="Arial" panose="020B0604020202020204" pitchFamily="34" charset="0"/>
              <a:buChar char="•"/>
            </a:pPr>
            <a:r>
              <a:rPr lang="pt-BR" sz="1600" dirty="0">
                <a:latin typeface="Century Gothic" panose="020B0502020202020204" pitchFamily="34" charset="0"/>
              </a:rPr>
              <a:t>Vazios urbanos separam os equipamentos das áreas residenciais</a:t>
            </a:r>
          </a:p>
          <a:p>
            <a:pPr marL="285750" indent="-285750" algn="just">
              <a:buFont typeface="Arial" panose="020B0604020202020204" pitchFamily="34" charset="0"/>
              <a:buChar char="•"/>
            </a:pPr>
            <a:r>
              <a:rPr lang="pt-BR" sz="1600" dirty="0">
                <a:latin typeface="Century Gothic" panose="020B0502020202020204" pitchFamily="34" charset="0"/>
              </a:rPr>
              <a:t>Desconexão de gabaritos na área residencial</a:t>
            </a:r>
          </a:p>
          <a:p>
            <a:pPr marL="285750" indent="-285750">
              <a:buFont typeface="Arial" panose="020B0604020202020204" pitchFamily="34" charset="0"/>
              <a:buChar char="•"/>
            </a:pPr>
            <a:r>
              <a:rPr lang="pt-BR" sz="1600" dirty="0">
                <a:latin typeface="Century Gothic" panose="020B0502020202020204" pitchFamily="34" charset="0"/>
              </a:rPr>
              <a:t>Movimento escasso nas épocas fora de temporada</a:t>
            </a:r>
          </a:p>
          <a:p>
            <a:pPr marL="285750" indent="-285750">
              <a:buFont typeface="Arial" panose="020B0604020202020204" pitchFamily="34" charset="0"/>
              <a:buChar char="•"/>
            </a:pPr>
            <a:r>
              <a:rPr lang="pt-BR" sz="1600" dirty="0">
                <a:latin typeface="Century Gothic" panose="020B0502020202020204" pitchFamily="34" charset="0"/>
              </a:rPr>
              <a:t>Quebra brusca na tipologia urbana da avenida das Nações por exemplo</a:t>
            </a:r>
          </a:p>
          <a:p>
            <a:endParaRPr lang="pt-BR" dirty="0"/>
          </a:p>
        </p:txBody>
      </p:sp>
    </p:spTree>
    <p:extLst>
      <p:ext uri="{BB962C8B-B14F-4D97-AF65-F5344CB8AC3E}">
        <p14:creationId xmlns:p14="http://schemas.microsoft.com/office/powerpoint/2010/main" val="2738635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pt-BR" sz="2000" dirty="0">
              <a:latin typeface="Century Gothic" panose="020B0502020202020204" pitchFamily="34" charset="0"/>
            </a:endParaRPr>
          </a:p>
          <a:p>
            <a:pPr marL="0" indent="0">
              <a:buNone/>
            </a:pPr>
            <a:endParaRPr lang="pt-BR" sz="2000" dirty="0" smtClean="0">
              <a:latin typeface="Century Gothic" panose="020B0502020202020204" pitchFamily="34" charset="0"/>
            </a:endParaRPr>
          </a:p>
          <a:p>
            <a:endParaRPr lang="pt-BR" sz="2000" dirty="0" smtClean="0">
              <a:latin typeface="Century Gothic" panose="020B0502020202020204" pitchFamily="34" charset="0"/>
            </a:endParaRPr>
          </a:p>
          <a:p>
            <a:endParaRPr lang="pt-BR" dirty="0"/>
          </a:p>
        </p:txBody>
      </p:sp>
      <p:cxnSp>
        <p:nvCxnSpPr>
          <p:cNvPr id="6" name="Conector recto 5"/>
          <p:cNvCxnSpPr/>
          <p:nvPr/>
        </p:nvCxnSpPr>
        <p:spPr>
          <a:xfrm>
            <a:off x="323557" y="1195754"/>
            <a:ext cx="976297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 name="CuadroTexto 3"/>
          <p:cNvSpPr txBox="1"/>
          <p:nvPr/>
        </p:nvSpPr>
        <p:spPr>
          <a:xfrm>
            <a:off x="323557" y="436098"/>
            <a:ext cx="6513341" cy="923330"/>
          </a:xfrm>
          <a:prstGeom prst="rect">
            <a:avLst/>
          </a:prstGeom>
          <a:noFill/>
        </p:spPr>
        <p:txBody>
          <a:bodyPr wrap="square" rtlCol="0">
            <a:spAutoFit/>
          </a:bodyPr>
          <a:lstStyle/>
          <a:p>
            <a:endParaRPr lang="pt-BR" b="1" dirty="0" smtClean="0">
              <a:latin typeface="Century Gothic" panose="020B0502020202020204" pitchFamily="34" charset="0"/>
            </a:endParaRPr>
          </a:p>
          <a:p>
            <a:r>
              <a:rPr lang="pt-BR" b="1" dirty="0" smtClean="0">
                <a:latin typeface="Century Gothic" panose="020B0502020202020204" pitchFamily="34" charset="0"/>
              </a:rPr>
              <a:t>CARÁTER DO LOCAL</a:t>
            </a:r>
            <a:endParaRPr lang="es-ES" b="1" dirty="0">
              <a:latin typeface="Century Gothic" panose="020B0502020202020204" pitchFamily="34" charset="0"/>
            </a:endParaRPr>
          </a:p>
          <a:p>
            <a:endParaRPr lang="pt-BR" dirty="0"/>
          </a:p>
        </p:txBody>
      </p:sp>
      <p:sp>
        <p:nvSpPr>
          <p:cNvPr id="8" name="CuadroTexto 7"/>
          <p:cNvSpPr txBox="1"/>
          <p:nvPr/>
        </p:nvSpPr>
        <p:spPr>
          <a:xfrm>
            <a:off x="1111348" y="1941342"/>
            <a:ext cx="10311618" cy="2831544"/>
          </a:xfrm>
          <a:prstGeom prst="rect">
            <a:avLst/>
          </a:prstGeom>
          <a:noFill/>
        </p:spPr>
        <p:txBody>
          <a:bodyPr wrap="square" rtlCol="0">
            <a:spAutoFit/>
          </a:bodyPr>
          <a:lstStyle/>
          <a:p>
            <a:pPr marL="285750" indent="-285750">
              <a:buFont typeface="Arial" panose="020B0604020202020204" pitchFamily="34" charset="0"/>
              <a:buChar char="•"/>
            </a:pPr>
            <a:r>
              <a:rPr lang="pt-BR" sz="1600" dirty="0" smtClean="0">
                <a:latin typeface="Century Gothic" panose="020B0502020202020204" pitchFamily="34" charset="0"/>
              </a:rPr>
              <a:t>Especulação pelo olhar / contato com o mar</a:t>
            </a:r>
          </a:p>
          <a:p>
            <a:pPr marL="285750" indent="-285750">
              <a:buFont typeface="Arial" panose="020B0604020202020204" pitchFamily="34" charset="0"/>
              <a:buChar char="•"/>
            </a:pPr>
            <a:r>
              <a:rPr lang="pt-BR" sz="1600" dirty="0" smtClean="0">
                <a:latin typeface="Century Gothic" panose="020B0502020202020204" pitchFamily="34" charset="0"/>
              </a:rPr>
              <a:t>Sazonalidade</a:t>
            </a:r>
          </a:p>
          <a:p>
            <a:pPr marL="742950" lvl="1" indent="-285750">
              <a:buFont typeface="Arial" panose="020B0604020202020204" pitchFamily="34" charset="0"/>
              <a:buChar char="•"/>
            </a:pPr>
            <a:r>
              <a:rPr lang="pt-BR" sz="1600" dirty="0" smtClean="0">
                <a:latin typeface="Century Gothic" panose="020B0502020202020204" pitchFamily="34" charset="0"/>
              </a:rPr>
              <a:t>Uso</a:t>
            </a:r>
          </a:p>
          <a:p>
            <a:pPr marL="742950" lvl="1" indent="-285750">
              <a:buFont typeface="Arial" panose="020B0604020202020204" pitchFamily="34" charset="0"/>
              <a:buChar char="•"/>
            </a:pPr>
            <a:r>
              <a:rPr lang="pt-BR" sz="1600" dirty="0" smtClean="0">
                <a:latin typeface="Century Gothic" panose="020B0502020202020204" pitchFamily="34" charset="0"/>
              </a:rPr>
              <a:t>Movimento</a:t>
            </a:r>
          </a:p>
          <a:p>
            <a:pPr marL="742950" lvl="1" indent="-285750">
              <a:buFont typeface="Arial" panose="020B0604020202020204" pitchFamily="34" charset="0"/>
              <a:buChar char="•"/>
            </a:pPr>
            <a:r>
              <a:rPr lang="pt-BR" sz="1600" dirty="0" smtClean="0">
                <a:latin typeface="Century Gothic" panose="020B0502020202020204" pitchFamily="34" charset="0"/>
              </a:rPr>
              <a:t>Habitantes</a:t>
            </a:r>
          </a:p>
          <a:p>
            <a:pPr marL="742950" lvl="1" indent="-285750">
              <a:buFont typeface="Arial" panose="020B0604020202020204" pitchFamily="34" charset="0"/>
              <a:buChar char="•"/>
            </a:pPr>
            <a:r>
              <a:rPr lang="pt-BR" sz="1600" dirty="0" smtClean="0">
                <a:latin typeface="Century Gothic" panose="020B0502020202020204" pitchFamily="34" charset="0"/>
              </a:rPr>
              <a:t>Preço</a:t>
            </a:r>
          </a:p>
          <a:p>
            <a:pPr marL="285750" indent="-285750">
              <a:buFont typeface="Arial" panose="020B0604020202020204" pitchFamily="34" charset="0"/>
              <a:buChar char="•"/>
            </a:pPr>
            <a:r>
              <a:rPr lang="pt-BR" sz="1600" dirty="0" smtClean="0">
                <a:latin typeface="Century Gothic" panose="020B0502020202020204" pitchFamily="34" charset="0"/>
              </a:rPr>
              <a:t>Edificações vazias (vazios edificados)</a:t>
            </a:r>
          </a:p>
          <a:p>
            <a:pPr marL="285750" indent="-285750">
              <a:buFont typeface="Arial" panose="020B0604020202020204" pitchFamily="34" charset="0"/>
              <a:buChar char="•"/>
            </a:pPr>
            <a:r>
              <a:rPr lang="pt-BR" sz="1600" dirty="0">
                <a:latin typeface="Century Gothic" panose="020B0502020202020204" pitchFamily="34" charset="0"/>
              </a:rPr>
              <a:t>Apropriação efêmera do </a:t>
            </a:r>
            <a:r>
              <a:rPr lang="pt-BR" sz="1600" dirty="0" smtClean="0">
                <a:latin typeface="Century Gothic" panose="020B0502020202020204" pitchFamily="34" charset="0"/>
              </a:rPr>
              <a:t>local</a:t>
            </a:r>
          </a:p>
          <a:p>
            <a:pPr marL="285750" indent="-285750">
              <a:buFont typeface="Arial" panose="020B0604020202020204" pitchFamily="34" charset="0"/>
              <a:buChar char="•"/>
            </a:pPr>
            <a:endParaRPr lang="pt-BR" sz="1600" dirty="0" smtClean="0">
              <a:latin typeface="Century Gothic" panose="020B0502020202020204" pitchFamily="34" charset="0"/>
            </a:endParaRPr>
          </a:p>
          <a:p>
            <a:pPr marL="285750" indent="-285750">
              <a:buFont typeface="Arial" panose="020B0604020202020204" pitchFamily="34" charset="0"/>
              <a:buChar char="•"/>
            </a:pPr>
            <a:endParaRPr lang="pt-BR" sz="1600" dirty="0">
              <a:latin typeface="Century Gothic" panose="020B0502020202020204" pitchFamily="34" charset="0"/>
            </a:endParaRPr>
          </a:p>
          <a:p>
            <a:endParaRPr lang="pt-BR" dirty="0"/>
          </a:p>
        </p:txBody>
      </p:sp>
    </p:spTree>
    <p:extLst>
      <p:ext uri="{BB962C8B-B14F-4D97-AF65-F5344CB8AC3E}">
        <p14:creationId xmlns:p14="http://schemas.microsoft.com/office/powerpoint/2010/main" val="2766768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srcRect l="37087" t="6406" r="23685" b="7419"/>
          <a:stretch/>
        </p:blipFill>
        <p:spPr>
          <a:xfrm>
            <a:off x="4584569" y="0"/>
            <a:ext cx="5554766" cy="6864037"/>
          </a:xfrm>
          <a:prstGeom prst="rect">
            <a:avLst/>
          </a:prstGeom>
        </p:spPr>
      </p:pic>
      <p:sp>
        <p:nvSpPr>
          <p:cNvPr id="6" name="Retângulo 5"/>
          <p:cNvSpPr/>
          <p:nvPr/>
        </p:nvSpPr>
        <p:spPr>
          <a:xfrm>
            <a:off x="6779120" y="1120588"/>
            <a:ext cx="291353" cy="242047"/>
          </a:xfrm>
          <a:prstGeom prst="rect">
            <a:avLst/>
          </a:prstGeom>
          <a:solidFill>
            <a:srgbClr val="92D05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0407847" y="2441941"/>
            <a:ext cx="1658208" cy="1384995"/>
          </a:xfrm>
          <a:prstGeom prst="rect">
            <a:avLst/>
          </a:prstGeom>
          <a:noFill/>
          <a:ln w="19050">
            <a:solidFill>
              <a:srgbClr val="92D050"/>
            </a:solidFill>
          </a:ln>
        </p:spPr>
        <p:txBody>
          <a:bodyPr wrap="square" rtlCol="0">
            <a:spAutoFit/>
          </a:bodyPr>
          <a:lstStyle/>
          <a:p>
            <a:r>
              <a:rPr lang="pt-BR" sz="1200" b="1" dirty="0" smtClean="0"/>
              <a:t>R$400,000</a:t>
            </a:r>
          </a:p>
          <a:p>
            <a:r>
              <a:rPr lang="pt-BR" sz="1200" b="1" dirty="0" smtClean="0"/>
              <a:t>70m²</a:t>
            </a:r>
          </a:p>
          <a:p>
            <a:r>
              <a:rPr lang="pt-BR" sz="1200" b="1" dirty="0" smtClean="0"/>
              <a:t>02 Quartos</a:t>
            </a:r>
          </a:p>
          <a:p>
            <a:r>
              <a:rPr lang="pt-BR" sz="1200" b="1" dirty="0" smtClean="0"/>
              <a:t>01 Banheiro</a:t>
            </a:r>
          </a:p>
          <a:p>
            <a:r>
              <a:rPr lang="pt-BR" sz="1200" b="1" dirty="0" smtClean="0"/>
              <a:t>01 Vaga</a:t>
            </a:r>
          </a:p>
          <a:p>
            <a:r>
              <a:rPr lang="pt-BR" sz="1200" b="1" dirty="0" smtClean="0"/>
              <a:t>(sacada com churrasqueira, piscina)</a:t>
            </a:r>
          </a:p>
        </p:txBody>
      </p:sp>
      <p:sp>
        <p:nvSpPr>
          <p:cNvPr id="10" name="Retângulo 9"/>
          <p:cNvSpPr/>
          <p:nvPr/>
        </p:nvSpPr>
        <p:spPr>
          <a:xfrm>
            <a:off x="7257835" y="4290060"/>
            <a:ext cx="594360" cy="236220"/>
          </a:xfrm>
          <a:prstGeom prst="rect">
            <a:avLst/>
          </a:prstGeom>
          <a:solidFill>
            <a:srgbClr val="92D05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10407847" y="4864942"/>
            <a:ext cx="1658208" cy="1200329"/>
          </a:xfrm>
          <a:prstGeom prst="rect">
            <a:avLst/>
          </a:prstGeom>
          <a:noFill/>
          <a:ln w="19050">
            <a:solidFill>
              <a:srgbClr val="92D050"/>
            </a:solidFill>
          </a:ln>
        </p:spPr>
        <p:txBody>
          <a:bodyPr wrap="square" rtlCol="0">
            <a:spAutoFit/>
          </a:bodyPr>
          <a:lstStyle/>
          <a:p>
            <a:r>
              <a:rPr lang="pt-BR" sz="1200" b="1" dirty="0" smtClean="0"/>
              <a:t>159,000 R$</a:t>
            </a:r>
          </a:p>
          <a:p>
            <a:r>
              <a:rPr lang="pt-BR" sz="1200" b="1" dirty="0" smtClean="0"/>
              <a:t>XX m²</a:t>
            </a:r>
          </a:p>
          <a:p>
            <a:r>
              <a:rPr lang="pt-BR" sz="1200" b="1" dirty="0" smtClean="0"/>
              <a:t>01 Quarto</a:t>
            </a:r>
          </a:p>
          <a:p>
            <a:r>
              <a:rPr lang="pt-BR" sz="1200" b="1" dirty="0" smtClean="0"/>
              <a:t>01 Banheiro</a:t>
            </a:r>
          </a:p>
          <a:p>
            <a:r>
              <a:rPr lang="pt-BR" sz="1200" b="1" dirty="0" smtClean="0"/>
              <a:t>(sacada com churrasqueira, piscina)</a:t>
            </a:r>
          </a:p>
        </p:txBody>
      </p:sp>
      <p:sp>
        <p:nvSpPr>
          <p:cNvPr id="17" name="Forma livre 16"/>
          <p:cNvSpPr/>
          <p:nvPr/>
        </p:nvSpPr>
        <p:spPr>
          <a:xfrm>
            <a:off x="7024753" y="232629"/>
            <a:ext cx="342900" cy="5707380"/>
          </a:xfrm>
          <a:custGeom>
            <a:avLst/>
            <a:gdLst>
              <a:gd name="connsiteX0" fmla="*/ 0 w 342900"/>
              <a:gd name="connsiteY0" fmla="*/ 15240 h 5707380"/>
              <a:gd name="connsiteX1" fmla="*/ 83820 w 342900"/>
              <a:gd name="connsiteY1" fmla="*/ 0 h 5707380"/>
              <a:gd name="connsiteX2" fmla="*/ 114300 w 342900"/>
              <a:gd name="connsiteY2" fmla="*/ 297180 h 5707380"/>
              <a:gd name="connsiteX3" fmla="*/ 175260 w 342900"/>
              <a:gd name="connsiteY3" fmla="*/ 1341120 h 5707380"/>
              <a:gd name="connsiteX4" fmla="*/ 213360 w 342900"/>
              <a:gd name="connsiteY4" fmla="*/ 2537460 h 5707380"/>
              <a:gd name="connsiteX5" fmla="*/ 228600 w 342900"/>
              <a:gd name="connsiteY5" fmla="*/ 3665220 h 5707380"/>
              <a:gd name="connsiteX6" fmla="*/ 297180 w 342900"/>
              <a:gd name="connsiteY6" fmla="*/ 4823460 h 5707380"/>
              <a:gd name="connsiteX7" fmla="*/ 342900 w 342900"/>
              <a:gd name="connsiteY7" fmla="*/ 5692140 h 5707380"/>
              <a:gd name="connsiteX8" fmla="*/ 220980 w 342900"/>
              <a:gd name="connsiteY8" fmla="*/ 5707380 h 5707380"/>
              <a:gd name="connsiteX9" fmla="*/ 213360 w 342900"/>
              <a:gd name="connsiteY9" fmla="*/ 4930140 h 5707380"/>
              <a:gd name="connsiteX10" fmla="*/ 137160 w 342900"/>
              <a:gd name="connsiteY10" fmla="*/ 3756660 h 5707380"/>
              <a:gd name="connsiteX11" fmla="*/ 114300 w 342900"/>
              <a:gd name="connsiteY11" fmla="*/ 2606040 h 5707380"/>
              <a:gd name="connsiteX12" fmla="*/ 99060 w 342900"/>
              <a:gd name="connsiteY12" fmla="*/ 1402080 h 5707380"/>
              <a:gd name="connsiteX13" fmla="*/ 30480 w 342900"/>
              <a:gd name="connsiteY13" fmla="*/ 342900 h 5707380"/>
              <a:gd name="connsiteX14" fmla="*/ 0 w 342900"/>
              <a:gd name="connsiteY14" fmla="*/ 15240 h 570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5707380">
                <a:moveTo>
                  <a:pt x="0" y="15240"/>
                </a:moveTo>
                <a:lnTo>
                  <a:pt x="83820" y="0"/>
                </a:lnTo>
                <a:lnTo>
                  <a:pt x="114300" y="297180"/>
                </a:lnTo>
                <a:lnTo>
                  <a:pt x="175260" y="1341120"/>
                </a:lnTo>
                <a:lnTo>
                  <a:pt x="213360" y="2537460"/>
                </a:lnTo>
                <a:lnTo>
                  <a:pt x="228600" y="3665220"/>
                </a:lnTo>
                <a:lnTo>
                  <a:pt x="297180" y="4823460"/>
                </a:lnTo>
                <a:lnTo>
                  <a:pt x="342900" y="5692140"/>
                </a:lnTo>
                <a:lnTo>
                  <a:pt x="220980" y="5707380"/>
                </a:lnTo>
                <a:lnTo>
                  <a:pt x="213360" y="4930140"/>
                </a:lnTo>
                <a:lnTo>
                  <a:pt x="137160" y="3756660"/>
                </a:lnTo>
                <a:lnTo>
                  <a:pt x="114300" y="2606040"/>
                </a:lnTo>
                <a:lnTo>
                  <a:pt x="99060" y="1402080"/>
                </a:lnTo>
                <a:lnTo>
                  <a:pt x="30480" y="342900"/>
                </a:lnTo>
                <a:lnTo>
                  <a:pt x="0" y="15240"/>
                </a:lnTo>
                <a:close/>
              </a:path>
            </a:pathLst>
          </a:custGeom>
          <a:solidFill>
            <a:srgbClr val="000000">
              <a:alpha val="40000"/>
            </a:srgb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7852195" y="821167"/>
            <a:ext cx="251460" cy="289560"/>
          </a:xfrm>
          <a:prstGeom prst="rect">
            <a:avLst/>
          </a:prstGeom>
          <a:solidFill>
            <a:srgbClr val="92D05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Conector de seta reta 18"/>
          <p:cNvCxnSpPr>
            <a:stCxn id="18" idx="3"/>
          </p:cNvCxnSpPr>
          <p:nvPr/>
        </p:nvCxnSpPr>
        <p:spPr>
          <a:xfrm>
            <a:off x="8103655" y="965947"/>
            <a:ext cx="2286000" cy="0"/>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1" name="CaixaDeTexto 20"/>
          <p:cNvSpPr txBox="1"/>
          <p:nvPr/>
        </p:nvSpPr>
        <p:spPr>
          <a:xfrm>
            <a:off x="10407847" y="475614"/>
            <a:ext cx="1658208" cy="1200329"/>
          </a:xfrm>
          <a:prstGeom prst="rect">
            <a:avLst/>
          </a:prstGeom>
          <a:noFill/>
          <a:ln w="19050">
            <a:solidFill>
              <a:srgbClr val="92D050"/>
            </a:solidFill>
          </a:ln>
        </p:spPr>
        <p:txBody>
          <a:bodyPr wrap="square" rtlCol="0">
            <a:spAutoFit/>
          </a:bodyPr>
          <a:lstStyle/>
          <a:p>
            <a:r>
              <a:rPr lang="pt-BR" sz="1200" b="1" dirty="0" smtClean="0"/>
              <a:t>R$1,000,000</a:t>
            </a:r>
          </a:p>
          <a:p>
            <a:r>
              <a:rPr lang="pt-BR" sz="1200" b="1" dirty="0" smtClean="0"/>
              <a:t>245m²</a:t>
            </a:r>
          </a:p>
          <a:p>
            <a:r>
              <a:rPr lang="pt-BR" sz="1200" b="1" dirty="0" smtClean="0"/>
              <a:t>03 Quartos (03 Suítes)</a:t>
            </a:r>
          </a:p>
          <a:p>
            <a:r>
              <a:rPr lang="pt-BR" sz="1200" b="1" dirty="0" smtClean="0"/>
              <a:t>04 Banheiros</a:t>
            </a:r>
          </a:p>
          <a:p>
            <a:r>
              <a:rPr lang="pt-BR" sz="1200" b="1" dirty="0" smtClean="0"/>
              <a:t>02 Vagas</a:t>
            </a:r>
          </a:p>
          <a:p>
            <a:r>
              <a:rPr lang="pt-BR" sz="1200" b="1" dirty="0" smtClean="0"/>
              <a:t>(Cobertura)</a:t>
            </a:r>
          </a:p>
        </p:txBody>
      </p:sp>
      <p:sp>
        <p:nvSpPr>
          <p:cNvPr id="38" name="Retângulo 37"/>
          <p:cNvSpPr/>
          <p:nvPr/>
        </p:nvSpPr>
        <p:spPr>
          <a:xfrm>
            <a:off x="7588632" y="1362635"/>
            <a:ext cx="164503" cy="237565"/>
          </a:xfrm>
          <a:prstGeom prst="rect">
            <a:avLst/>
          </a:prstGeom>
          <a:solidFill>
            <a:srgbClr val="FFC00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39"/>
          <p:cNvSpPr/>
          <p:nvPr/>
        </p:nvSpPr>
        <p:spPr>
          <a:xfrm>
            <a:off x="6888265" y="3708665"/>
            <a:ext cx="182208" cy="289560"/>
          </a:xfrm>
          <a:prstGeom prst="rect">
            <a:avLst/>
          </a:prstGeom>
          <a:solidFill>
            <a:srgbClr val="FFC00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1" name="Conector de seta reta 40"/>
          <p:cNvCxnSpPr/>
          <p:nvPr/>
        </p:nvCxnSpPr>
        <p:spPr>
          <a:xfrm flipH="1">
            <a:off x="4346995" y="3855720"/>
            <a:ext cx="2535237"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2" name="CaixaDeTexto 41"/>
          <p:cNvSpPr txBox="1"/>
          <p:nvPr/>
        </p:nvSpPr>
        <p:spPr>
          <a:xfrm>
            <a:off x="2880456" y="3782228"/>
            <a:ext cx="1472376" cy="1015663"/>
          </a:xfrm>
          <a:prstGeom prst="rect">
            <a:avLst/>
          </a:prstGeom>
          <a:noFill/>
          <a:ln w="19050">
            <a:solidFill>
              <a:srgbClr val="FFC000"/>
            </a:solidFill>
          </a:ln>
        </p:spPr>
        <p:txBody>
          <a:bodyPr wrap="square" rtlCol="0">
            <a:spAutoFit/>
          </a:bodyPr>
          <a:lstStyle/>
          <a:p>
            <a:r>
              <a:rPr lang="pt-BR" sz="1200" b="1" dirty="0" smtClean="0"/>
              <a:t>Diária R$ 1000</a:t>
            </a:r>
          </a:p>
          <a:p>
            <a:r>
              <a:rPr lang="pt-BR" sz="1200" b="1" dirty="0" smtClean="0"/>
              <a:t>120 m² (12 pessoas)</a:t>
            </a:r>
          </a:p>
          <a:p>
            <a:r>
              <a:rPr lang="pt-BR" sz="1200" b="1" dirty="0" smtClean="0"/>
              <a:t>04 Quartos (1 Suíte)</a:t>
            </a:r>
          </a:p>
          <a:p>
            <a:r>
              <a:rPr lang="pt-BR" sz="1200" b="1" dirty="0" smtClean="0"/>
              <a:t>04 Banheiros</a:t>
            </a:r>
          </a:p>
          <a:p>
            <a:r>
              <a:rPr lang="pt-BR" sz="1200" b="1" dirty="0" smtClean="0"/>
              <a:t>06 Vagas</a:t>
            </a:r>
          </a:p>
        </p:txBody>
      </p:sp>
      <p:sp>
        <p:nvSpPr>
          <p:cNvPr id="43" name="CaixaDeTexto 42"/>
          <p:cNvSpPr txBox="1"/>
          <p:nvPr/>
        </p:nvSpPr>
        <p:spPr>
          <a:xfrm>
            <a:off x="2880454" y="436190"/>
            <a:ext cx="1472377" cy="1015663"/>
          </a:xfrm>
          <a:prstGeom prst="rect">
            <a:avLst/>
          </a:prstGeom>
          <a:noFill/>
          <a:ln w="19050">
            <a:solidFill>
              <a:srgbClr val="FFC000"/>
            </a:solidFill>
          </a:ln>
        </p:spPr>
        <p:txBody>
          <a:bodyPr wrap="square" rtlCol="0">
            <a:spAutoFit/>
          </a:bodyPr>
          <a:lstStyle/>
          <a:p>
            <a:r>
              <a:rPr lang="pt-BR" sz="1200" b="1" dirty="0" smtClean="0"/>
              <a:t>Diária R$ 1500</a:t>
            </a:r>
            <a:endParaRPr lang="pt-BR" sz="1200" b="1" dirty="0" smtClean="0">
              <a:solidFill>
                <a:srgbClr val="FF0000"/>
              </a:solidFill>
            </a:endParaRPr>
          </a:p>
          <a:p>
            <a:r>
              <a:rPr lang="pt-BR" sz="1200" b="1" dirty="0" smtClean="0"/>
              <a:t>145 m²</a:t>
            </a:r>
          </a:p>
          <a:p>
            <a:r>
              <a:rPr lang="pt-BR" sz="1200" b="1" dirty="0" smtClean="0"/>
              <a:t>05 Quartos (2 Suítes)</a:t>
            </a:r>
          </a:p>
          <a:p>
            <a:r>
              <a:rPr lang="pt-BR" sz="1200" b="1" dirty="0" smtClean="0"/>
              <a:t>04 Banheiros</a:t>
            </a:r>
          </a:p>
        </p:txBody>
      </p:sp>
      <p:sp>
        <p:nvSpPr>
          <p:cNvPr id="45" name="Retângulo 44"/>
          <p:cNvSpPr/>
          <p:nvPr/>
        </p:nvSpPr>
        <p:spPr>
          <a:xfrm>
            <a:off x="7639118" y="1733308"/>
            <a:ext cx="140894" cy="218716"/>
          </a:xfrm>
          <a:prstGeom prst="rect">
            <a:avLst/>
          </a:prstGeom>
          <a:solidFill>
            <a:srgbClr val="FFC00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CaixaDeTexto 45"/>
          <p:cNvSpPr txBox="1"/>
          <p:nvPr/>
        </p:nvSpPr>
        <p:spPr>
          <a:xfrm>
            <a:off x="2880456" y="4856648"/>
            <a:ext cx="1472376" cy="830997"/>
          </a:xfrm>
          <a:prstGeom prst="rect">
            <a:avLst/>
          </a:prstGeom>
          <a:noFill/>
          <a:ln w="19050">
            <a:solidFill>
              <a:srgbClr val="FFC000"/>
            </a:solidFill>
          </a:ln>
        </p:spPr>
        <p:txBody>
          <a:bodyPr wrap="square" rtlCol="0">
            <a:spAutoFit/>
          </a:bodyPr>
          <a:lstStyle/>
          <a:p>
            <a:r>
              <a:rPr lang="pt-BR" sz="1200" b="1" dirty="0" smtClean="0"/>
              <a:t>R$ 1650 Réveillon</a:t>
            </a:r>
          </a:p>
          <a:p>
            <a:r>
              <a:rPr lang="pt-BR" sz="1200" b="1" dirty="0" smtClean="0"/>
              <a:t>R$ 1350 Janeiro</a:t>
            </a:r>
          </a:p>
          <a:p>
            <a:r>
              <a:rPr lang="pt-BR" sz="1200" b="1" dirty="0" smtClean="0"/>
              <a:t>R$ 1000 Fevereiro</a:t>
            </a:r>
          </a:p>
          <a:p>
            <a:r>
              <a:rPr lang="pt-BR" sz="1200" b="1" dirty="0" smtClean="0"/>
              <a:t>R$ 1650 Carnaval</a:t>
            </a:r>
          </a:p>
        </p:txBody>
      </p:sp>
      <p:sp>
        <p:nvSpPr>
          <p:cNvPr id="47" name="CaixaDeTexto 46"/>
          <p:cNvSpPr txBox="1"/>
          <p:nvPr/>
        </p:nvSpPr>
        <p:spPr>
          <a:xfrm>
            <a:off x="2880455" y="1733308"/>
            <a:ext cx="1466539" cy="830997"/>
          </a:xfrm>
          <a:prstGeom prst="rect">
            <a:avLst/>
          </a:prstGeom>
          <a:noFill/>
          <a:ln w="19050">
            <a:solidFill>
              <a:srgbClr val="FFC000"/>
            </a:solidFill>
          </a:ln>
        </p:spPr>
        <p:txBody>
          <a:bodyPr wrap="square" rtlCol="0">
            <a:spAutoFit/>
          </a:bodyPr>
          <a:lstStyle/>
          <a:p>
            <a:r>
              <a:rPr lang="pt-BR" sz="1200" b="1" dirty="0" smtClean="0"/>
              <a:t>Diária R$ 1200</a:t>
            </a:r>
            <a:endParaRPr lang="pt-BR" sz="1200" b="1" dirty="0" smtClean="0">
              <a:solidFill>
                <a:srgbClr val="FF0000"/>
              </a:solidFill>
            </a:endParaRPr>
          </a:p>
          <a:p>
            <a:r>
              <a:rPr lang="pt-BR" sz="1200" b="1" dirty="0" smtClean="0"/>
              <a:t>XX m²</a:t>
            </a:r>
          </a:p>
          <a:p>
            <a:r>
              <a:rPr lang="pt-BR" sz="1200" b="1" dirty="0" smtClean="0"/>
              <a:t>04 Quartos (1 Suíte)</a:t>
            </a:r>
          </a:p>
          <a:p>
            <a:r>
              <a:rPr lang="pt-BR" sz="1200" b="1" dirty="0" smtClean="0"/>
              <a:t>04 Banheiros</a:t>
            </a:r>
          </a:p>
        </p:txBody>
      </p:sp>
      <p:sp>
        <p:nvSpPr>
          <p:cNvPr id="48" name="CaixaDeTexto 47"/>
          <p:cNvSpPr txBox="1"/>
          <p:nvPr/>
        </p:nvSpPr>
        <p:spPr>
          <a:xfrm>
            <a:off x="2880455" y="2836601"/>
            <a:ext cx="1466539" cy="646331"/>
          </a:xfrm>
          <a:prstGeom prst="rect">
            <a:avLst/>
          </a:prstGeom>
          <a:noFill/>
          <a:ln w="19050">
            <a:solidFill>
              <a:srgbClr val="FFC000"/>
            </a:solidFill>
          </a:ln>
        </p:spPr>
        <p:txBody>
          <a:bodyPr wrap="square" rtlCol="0">
            <a:spAutoFit/>
          </a:bodyPr>
          <a:lstStyle/>
          <a:p>
            <a:r>
              <a:rPr lang="pt-BR" sz="1200" b="1" dirty="0" smtClean="0"/>
              <a:t>R$ 1100 Réveillon</a:t>
            </a:r>
          </a:p>
          <a:p>
            <a:r>
              <a:rPr lang="pt-BR" sz="1200" b="1" dirty="0" smtClean="0"/>
              <a:t>R$ 900 Janeiro</a:t>
            </a:r>
          </a:p>
          <a:p>
            <a:r>
              <a:rPr lang="pt-BR" sz="1200" b="1" dirty="0" smtClean="0"/>
              <a:t>R$ 500 Fevereiro</a:t>
            </a:r>
          </a:p>
        </p:txBody>
      </p:sp>
      <p:cxnSp>
        <p:nvCxnSpPr>
          <p:cNvPr id="3" name="Conector angulado 2"/>
          <p:cNvCxnSpPr>
            <a:stCxn id="10" idx="2"/>
            <a:endCxn id="13" idx="1"/>
          </p:cNvCxnSpPr>
          <p:nvPr/>
        </p:nvCxnSpPr>
        <p:spPr>
          <a:xfrm rot="16200000" flipH="1">
            <a:off x="8512018" y="3569277"/>
            <a:ext cx="938827" cy="2852832"/>
          </a:xfrm>
          <a:prstGeom prst="bentConnector2">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angulado 10"/>
          <p:cNvCxnSpPr>
            <a:stCxn id="45" idx="2"/>
          </p:cNvCxnSpPr>
          <p:nvPr/>
        </p:nvCxnSpPr>
        <p:spPr>
          <a:xfrm rot="5400000">
            <a:off x="5698858" y="600161"/>
            <a:ext cx="658845" cy="3362570"/>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angulado 50"/>
          <p:cNvCxnSpPr>
            <a:stCxn id="38" idx="1"/>
          </p:cNvCxnSpPr>
          <p:nvPr/>
        </p:nvCxnSpPr>
        <p:spPr>
          <a:xfrm rot="10800000">
            <a:off x="4371024" y="760576"/>
            <a:ext cx="3217609" cy="720842"/>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ángulo 4"/>
          <p:cNvSpPr/>
          <p:nvPr/>
        </p:nvSpPr>
        <p:spPr>
          <a:xfrm>
            <a:off x="344595" y="2525605"/>
            <a:ext cx="604911" cy="478302"/>
          </a:xfrm>
          <a:prstGeom prst="rect">
            <a:avLst/>
          </a:prstGeom>
          <a:solidFill>
            <a:srgbClr val="92D050">
              <a:alpha val="70000"/>
            </a:srgb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ctángulo 5"/>
          <p:cNvSpPr/>
          <p:nvPr/>
        </p:nvSpPr>
        <p:spPr>
          <a:xfrm>
            <a:off x="344595" y="3510878"/>
            <a:ext cx="604911" cy="478302"/>
          </a:xfrm>
          <a:prstGeom prst="rect">
            <a:avLst/>
          </a:prstGeom>
          <a:solidFill>
            <a:srgbClr val="FFC000">
              <a:alpha val="70000"/>
            </a:srgb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CuadroTexto 9"/>
          <p:cNvSpPr txBox="1"/>
          <p:nvPr/>
        </p:nvSpPr>
        <p:spPr>
          <a:xfrm>
            <a:off x="938835" y="2610867"/>
            <a:ext cx="1575582" cy="307777"/>
          </a:xfrm>
          <a:prstGeom prst="rect">
            <a:avLst/>
          </a:prstGeom>
          <a:noFill/>
        </p:spPr>
        <p:txBody>
          <a:bodyPr wrap="square" rtlCol="0">
            <a:spAutoFit/>
          </a:bodyPr>
          <a:lstStyle/>
          <a:p>
            <a:r>
              <a:rPr lang="pt-BR" sz="1400" dirty="0" smtClean="0"/>
              <a:t>Imóveis à venda</a:t>
            </a:r>
            <a:endParaRPr lang="pt-BR" sz="1400" dirty="0"/>
          </a:p>
        </p:txBody>
      </p:sp>
      <p:sp>
        <p:nvSpPr>
          <p:cNvPr id="28" name="CuadroTexto 11"/>
          <p:cNvSpPr txBox="1"/>
          <p:nvPr/>
        </p:nvSpPr>
        <p:spPr>
          <a:xfrm>
            <a:off x="1001104" y="3596140"/>
            <a:ext cx="1575582" cy="307777"/>
          </a:xfrm>
          <a:prstGeom prst="rect">
            <a:avLst/>
          </a:prstGeom>
          <a:noFill/>
        </p:spPr>
        <p:txBody>
          <a:bodyPr wrap="square" rtlCol="0">
            <a:spAutoFit/>
          </a:bodyPr>
          <a:lstStyle/>
          <a:p>
            <a:r>
              <a:rPr lang="pt-BR" sz="1400" dirty="0" smtClean="0"/>
              <a:t>Casas para alugar</a:t>
            </a:r>
            <a:endParaRPr lang="pt-BR" sz="1400" dirty="0"/>
          </a:p>
        </p:txBody>
      </p:sp>
      <p:cxnSp>
        <p:nvCxnSpPr>
          <p:cNvPr id="22" name="Conector angulado 21"/>
          <p:cNvCxnSpPr>
            <a:stCxn id="6" idx="3"/>
          </p:cNvCxnSpPr>
          <p:nvPr/>
        </p:nvCxnSpPr>
        <p:spPr>
          <a:xfrm>
            <a:off x="7070473" y="1241612"/>
            <a:ext cx="3337374" cy="2142523"/>
          </a:xfrm>
          <a:prstGeom prst="bentConnector3">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5"/>
          <p:cNvCxnSpPr/>
          <p:nvPr/>
        </p:nvCxnSpPr>
        <p:spPr>
          <a:xfrm>
            <a:off x="323557" y="1195754"/>
            <a:ext cx="2556897"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0" name="CuadroTexto 3"/>
          <p:cNvSpPr txBox="1"/>
          <p:nvPr/>
        </p:nvSpPr>
        <p:spPr>
          <a:xfrm>
            <a:off x="323557" y="436098"/>
            <a:ext cx="6513341" cy="646331"/>
          </a:xfrm>
          <a:prstGeom prst="rect">
            <a:avLst/>
          </a:prstGeom>
          <a:noFill/>
        </p:spPr>
        <p:txBody>
          <a:bodyPr wrap="square" rtlCol="0">
            <a:spAutoFit/>
          </a:bodyPr>
          <a:lstStyle/>
          <a:p>
            <a:endParaRPr lang="pt-BR" b="1" dirty="0" smtClean="0">
              <a:latin typeface="Century Gothic" panose="020B0502020202020204" pitchFamily="34" charset="0"/>
            </a:endParaRPr>
          </a:p>
          <a:p>
            <a:r>
              <a:rPr lang="pt-BR" b="1" dirty="0" smtClean="0">
                <a:latin typeface="Century Gothic" panose="020B0502020202020204" pitchFamily="34" charset="0"/>
              </a:rPr>
              <a:t>IMÓVEIS</a:t>
            </a:r>
            <a:endParaRPr lang="pt-BR" dirty="0"/>
          </a:p>
        </p:txBody>
      </p:sp>
    </p:spTree>
    <p:extLst>
      <p:ext uri="{BB962C8B-B14F-4D97-AF65-F5344CB8AC3E}">
        <p14:creationId xmlns:p14="http://schemas.microsoft.com/office/powerpoint/2010/main" val="2540741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2638278" y="-6037"/>
            <a:ext cx="7492515" cy="6864037"/>
            <a:chOff x="4185063" y="0"/>
            <a:chExt cx="7492515" cy="6864037"/>
          </a:xfrm>
        </p:grpSpPr>
        <p:pic>
          <p:nvPicPr>
            <p:cNvPr id="36" name="Imagem 35"/>
            <p:cNvPicPr>
              <a:picLocks noChangeAspect="1"/>
            </p:cNvPicPr>
            <p:nvPr/>
          </p:nvPicPr>
          <p:blipFill rotWithShape="1">
            <a:blip r:embed="rId2"/>
            <a:srcRect l="37087" t="6406" r="23685" b="7419"/>
            <a:stretch/>
          </p:blipFill>
          <p:spPr>
            <a:xfrm>
              <a:off x="6122812" y="0"/>
              <a:ext cx="5554766" cy="6864037"/>
            </a:xfrm>
            <a:prstGeom prst="rect">
              <a:avLst/>
            </a:prstGeom>
          </p:spPr>
        </p:pic>
        <p:sp>
          <p:nvSpPr>
            <p:cNvPr id="6" name="Retângulo 5"/>
            <p:cNvSpPr/>
            <p:nvPr/>
          </p:nvSpPr>
          <p:spPr>
            <a:xfrm>
              <a:off x="8344254" y="1120588"/>
              <a:ext cx="291353" cy="242047"/>
            </a:xfrm>
            <a:prstGeom prst="rect">
              <a:avLst/>
            </a:prstGeom>
            <a:solidFill>
              <a:srgbClr val="00206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8822969" y="2316480"/>
              <a:ext cx="251460" cy="137160"/>
            </a:xfrm>
            <a:prstGeom prst="rect">
              <a:avLst/>
            </a:prstGeom>
            <a:solidFill>
              <a:srgbClr val="00206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8822969" y="3208020"/>
              <a:ext cx="251460" cy="289560"/>
            </a:xfrm>
            <a:prstGeom prst="rect">
              <a:avLst/>
            </a:prstGeom>
            <a:solidFill>
              <a:srgbClr val="00206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8347392" y="2316479"/>
              <a:ext cx="291353" cy="137161"/>
            </a:xfrm>
            <a:prstGeom prst="rect">
              <a:avLst/>
            </a:prstGeom>
            <a:solidFill>
              <a:srgbClr val="00206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de seta reta 20"/>
            <p:cNvCxnSpPr/>
            <p:nvPr/>
          </p:nvCxnSpPr>
          <p:spPr>
            <a:xfrm flipH="1">
              <a:off x="6019501" y="2398507"/>
              <a:ext cx="232634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a:off x="4185063" y="2204487"/>
              <a:ext cx="1807300" cy="461665"/>
            </a:xfrm>
            <a:prstGeom prst="rect">
              <a:avLst/>
            </a:prstGeom>
            <a:noFill/>
            <a:ln w="19050">
              <a:solidFill>
                <a:srgbClr val="FF0000"/>
              </a:solidFill>
            </a:ln>
          </p:spPr>
          <p:txBody>
            <a:bodyPr wrap="square" rtlCol="0">
              <a:spAutoFit/>
            </a:bodyPr>
            <a:lstStyle/>
            <a:p>
              <a:pPr algn="ctr"/>
              <a:r>
                <a:rPr lang="pt-BR" sz="1200" b="1" dirty="0" smtClean="0">
                  <a:solidFill>
                    <a:srgbClr val="FF0000"/>
                  </a:solidFill>
                </a:rPr>
                <a:t>14 APTOS PRA ALUGUEL (COMO HOTEL)</a:t>
              </a:r>
            </a:p>
          </p:txBody>
        </p:sp>
        <p:sp>
          <p:nvSpPr>
            <p:cNvPr id="27" name="Retângulo 26"/>
            <p:cNvSpPr/>
            <p:nvPr/>
          </p:nvSpPr>
          <p:spPr>
            <a:xfrm>
              <a:off x="8156013" y="1733309"/>
              <a:ext cx="291353" cy="242047"/>
            </a:xfrm>
            <a:prstGeom prst="rect">
              <a:avLst/>
            </a:prstGeom>
            <a:solidFill>
              <a:srgbClr val="00206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p:cNvSpPr/>
            <p:nvPr/>
          </p:nvSpPr>
          <p:spPr>
            <a:xfrm>
              <a:off x="8380765" y="3399175"/>
              <a:ext cx="291353" cy="98405"/>
            </a:xfrm>
            <a:prstGeom prst="rect">
              <a:avLst/>
            </a:prstGeom>
            <a:solidFill>
              <a:srgbClr val="00206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p:cNvSpPr/>
            <p:nvPr/>
          </p:nvSpPr>
          <p:spPr>
            <a:xfrm>
              <a:off x="8380765" y="4107180"/>
              <a:ext cx="350764" cy="208011"/>
            </a:xfrm>
            <a:prstGeom prst="rect">
              <a:avLst/>
            </a:prstGeom>
            <a:solidFill>
              <a:srgbClr val="00206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8754389" y="1050076"/>
              <a:ext cx="281940" cy="594359"/>
            </a:xfrm>
            <a:prstGeom prst="rect">
              <a:avLst/>
            </a:prstGeom>
            <a:solidFill>
              <a:srgbClr val="C0000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p:cNvSpPr/>
            <p:nvPr/>
          </p:nvSpPr>
          <p:spPr>
            <a:xfrm>
              <a:off x="8807729" y="2478025"/>
              <a:ext cx="99060" cy="338406"/>
            </a:xfrm>
            <a:prstGeom prst="rect">
              <a:avLst/>
            </a:prstGeom>
            <a:solidFill>
              <a:srgbClr val="C0000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9661169" y="2590800"/>
              <a:ext cx="190500" cy="192462"/>
            </a:xfrm>
            <a:prstGeom prst="rect">
              <a:avLst/>
            </a:prstGeom>
            <a:solidFill>
              <a:srgbClr val="C0000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8" name="Rectángulo 4"/>
          <p:cNvSpPr/>
          <p:nvPr/>
        </p:nvSpPr>
        <p:spPr>
          <a:xfrm>
            <a:off x="344595" y="2525605"/>
            <a:ext cx="604911" cy="478302"/>
          </a:xfrm>
          <a:prstGeom prst="rect">
            <a:avLst/>
          </a:prstGeom>
          <a:solidFill>
            <a:srgbClr val="002060">
              <a:alpha val="70000"/>
            </a:srgb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ctángulo 5"/>
          <p:cNvSpPr/>
          <p:nvPr/>
        </p:nvSpPr>
        <p:spPr>
          <a:xfrm>
            <a:off x="344595" y="3510878"/>
            <a:ext cx="604911" cy="478302"/>
          </a:xfrm>
          <a:prstGeom prst="rect">
            <a:avLst/>
          </a:prstGeom>
          <a:solidFill>
            <a:srgbClr val="C00000">
              <a:alpha val="70000"/>
            </a:srgb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uadroTexto 9"/>
          <p:cNvSpPr txBox="1"/>
          <p:nvPr/>
        </p:nvSpPr>
        <p:spPr>
          <a:xfrm>
            <a:off x="921370" y="2525605"/>
            <a:ext cx="1575582" cy="523220"/>
          </a:xfrm>
          <a:prstGeom prst="rect">
            <a:avLst/>
          </a:prstGeom>
          <a:noFill/>
        </p:spPr>
        <p:txBody>
          <a:bodyPr wrap="square" rtlCol="0">
            <a:spAutoFit/>
          </a:bodyPr>
          <a:lstStyle/>
          <a:p>
            <a:r>
              <a:rPr lang="pt-BR" sz="1400" dirty="0" smtClean="0"/>
              <a:t>Imóveis para alugar</a:t>
            </a:r>
            <a:endParaRPr lang="pt-BR" sz="1400" dirty="0"/>
          </a:p>
        </p:txBody>
      </p:sp>
      <p:sp>
        <p:nvSpPr>
          <p:cNvPr id="23" name="CuadroTexto 11"/>
          <p:cNvSpPr txBox="1"/>
          <p:nvPr/>
        </p:nvSpPr>
        <p:spPr>
          <a:xfrm>
            <a:off x="994328" y="3596140"/>
            <a:ext cx="1575582" cy="307777"/>
          </a:xfrm>
          <a:prstGeom prst="rect">
            <a:avLst/>
          </a:prstGeom>
          <a:noFill/>
        </p:spPr>
        <p:txBody>
          <a:bodyPr wrap="square" rtlCol="0">
            <a:spAutoFit/>
          </a:bodyPr>
          <a:lstStyle/>
          <a:p>
            <a:r>
              <a:rPr lang="pt-BR" sz="1400" dirty="0" smtClean="0"/>
              <a:t>Hotéis</a:t>
            </a:r>
            <a:endParaRPr lang="pt-BR" sz="1400" dirty="0"/>
          </a:p>
        </p:txBody>
      </p:sp>
      <p:cxnSp>
        <p:nvCxnSpPr>
          <p:cNvPr id="26" name="Conector recto 5"/>
          <p:cNvCxnSpPr/>
          <p:nvPr/>
        </p:nvCxnSpPr>
        <p:spPr>
          <a:xfrm>
            <a:off x="323557" y="1195754"/>
            <a:ext cx="425247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8" name="CuadroTexto 3"/>
          <p:cNvSpPr txBox="1"/>
          <p:nvPr/>
        </p:nvSpPr>
        <p:spPr>
          <a:xfrm>
            <a:off x="323557" y="436098"/>
            <a:ext cx="6513341" cy="646331"/>
          </a:xfrm>
          <a:prstGeom prst="rect">
            <a:avLst/>
          </a:prstGeom>
          <a:noFill/>
        </p:spPr>
        <p:txBody>
          <a:bodyPr wrap="square" rtlCol="0">
            <a:spAutoFit/>
          </a:bodyPr>
          <a:lstStyle/>
          <a:p>
            <a:endParaRPr lang="pt-BR" b="1" dirty="0" smtClean="0">
              <a:latin typeface="Century Gothic" panose="020B0502020202020204" pitchFamily="34" charset="0"/>
            </a:endParaRPr>
          </a:p>
          <a:p>
            <a:r>
              <a:rPr lang="pt-BR" b="1" dirty="0" smtClean="0">
                <a:latin typeface="Century Gothic" panose="020B0502020202020204" pitchFamily="34" charset="0"/>
              </a:rPr>
              <a:t>VAZIOS</a:t>
            </a:r>
            <a:endParaRPr lang="pt-BR" dirty="0"/>
          </a:p>
        </p:txBody>
      </p:sp>
    </p:spTree>
    <p:extLst>
      <p:ext uri="{BB962C8B-B14F-4D97-AF65-F5344CB8AC3E}">
        <p14:creationId xmlns:p14="http://schemas.microsoft.com/office/powerpoint/2010/main" val="15405723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368</Words>
  <Application>Microsoft Office PowerPoint</Application>
  <PresentationFormat>Widescreen</PresentationFormat>
  <Paragraphs>102</Paragraphs>
  <Slides>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8</vt:i4>
      </vt:variant>
    </vt:vector>
  </HeadingPairs>
  <TitlesOfParts>
    <vt:vector size="13" baseType="lpstr">
      <vt:lpstr>Arial</vt:lpstr>
      <vt:lpstr>Calibri</vt:lpstr>
      <vt:lpstr>Calibri Light</vt:lpstr>
      <vt:lpstr>Century Gothic</vt:lpstr>
      <vt:lpstr>Tema de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Mauricio Labes</dc:creator>
  <cp:lastModifiedBy>Larissa Pereira de Souza</cp:lastModifiedBy>
  <cp:revision>21</cp:revision>
  <dcterms:created xsi:type="dcterms:W3CDTF">2015-10-15T02:01:35Z</dcterms:created>
  <dcterms:modified xsi:type="dcterms:W3CDTF">2015-10-23T10:59:16Z</dcterms:modified>
</cp:coreProperties>
</file>